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95" r:id="rId3"/>
    <p:sldId id="297" r:id="rId4"/>
    <p:sldId id="296" r:id="rId5"/>
    <p:sldId id="298" r:id="rId6"/>
    <p:sldId id="299" r:id="rId7"/>
    <p:sldId id="300" r:id="rId8"/>
    <p:sldId id="301" r:id="rId9"/>
    <p:sldId id="433" r:id="rId10"/>
    <p:sldId id="302" r:id="rId11"/>
    <p:sldId id="303" r:id="rId12"/>
    <p:sldId id="304" r:id="rId13"/>
    <p:sldId id="305" r:id="rId14"/>
    <p:sldId id="308" r:id="rId15"/>
    <p:sldId id="310" r:id="rId16"/>
    <p:sldId id="306" r:id="rId17"/>
    <p:sldId id="307" r:id="rId18"/>
    <p:sldId id="378" r:id="rId19"/>
    <p:sldId id="380" r:id="rId20"/>
    <p:sldId id="383" r:id="rId21"/>
    <p:sldId id="384" r:id="rId22"/>
    <p:sldId id="388" r:id="rId23"/>
    <p:sldId id="434" r:id="rId24"/>
    <p:sldId id="385" r:id="rId25"/>
    <p:sldId id="386" r:id="rId26"/>
    <p:sldId id="437" r:id="rId27"/>
    <p:sldId id="435" r:id="rId28"/>
    <p:sldId id="436" r:id="rId29"/>
    <p:sldId id="389" r:id="rId30"/>
    <p:sldId id="387" r:id="rId31"/>
    <p:sldId id="439" r:id="rId32"/>
    <p:sldId id="391" r:id="rId33"/>
    <p:sldId id="392" r:id="rId34"/>
    <p:sldId id="398" r:id="rId35"/>
    <p:sldId id="421" r:id="rId36"/>
    <p:sldId id="404" r:id="rId37"/>
    <p:sldId id="390" r:id="rId38"/>
    <p:sldId id="419" r:id="rId39"/>
    <p:sldId id="423" r:id="rId40"/>
    <p:sldId id="397" r:id="rId41"/>
    <p:sldId id="399" r:id="rId42"/>
    <p:sldId id="406" r:id="rId43"/>
    <p:sldId id="426" r:id="rId44"/>
    <p:sldId id="371" r:id="rId45"/>
    <p:sldId id="403" r:id="rId46"/>
    <p:sldId id="405" r:id="rId47"/>
    <p:sldId id="407" r:id="rId48"/>
    <p:sldId id="416" r:id="rId49"/>
    <p:sldId id="408" r:id="rId50"/>
    <p:sldId id="428" r:id="rId51"/>
    <p:sldId id="432" r:id="rId52"/>
    <p:sldId id="414" r:id="rId53"/>
    <p:sldId id="431" r:id="rId54"/>
    <p:sldId id="443" r:id="rId55"/>
    <p:sldId id="415" r:id="rId56"/>
    <p:sldId id="430" r:id="rId57"/>
    <p:sldId id="424" r:id="rId58"/>
    <p:sldId id="442" r:id="rId59"/>
    <p:sldId id="441" r:id="rId60"/>
    <p:sldId id="427" r:id="rId61"/>
    <p:sldId id="400" r:id="rId62"/>
    <p:sldId id="401" r:id="rId63"/>
    <p:sldId id="402" r:id="rId64"/>
    <p:sldId id="413" r:id="rId65"/>
    <p:sldId id="411" r:id="rId66"/>
    <p:sldId id="417" r:id="rId67"/>
    <p:sldId id="412" r:id="rId68"/>
    <p:sldId id="429" r:id="rId69"/>
    <p:sldId id="369"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8FFA"/>
    <a:srgbClr val="1220AA"/>
    <a:srgbClr val="020FBA"/>
    <a:srgbClr val="006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2" autoAdjust="0"/>
    <p:restoredTop sz="86005" autoAdjust="0"/>
  </p:normalViewPr>
  <p:slideViewPr>
    <p:cSldViewPr>
      <p:cViewPr varScale="1">
        <p:scale>
          <a:sx n="110" d="100"/>
          <a:sy n="110" d="100"/>
        </p:scale>
        <p:origin x="18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355415-9166-4303-B67E-301BEE75A3F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40963" name="Rectangle 3">
            <a:extLst>
              <a:ext uri="{FF2B5EF4-FFF2-40B4-BE49-F238E27FC236}">
                <a16:creationId xmlns:a16="http://schemas.microsoft.com/office/drawing/2014/main" id="{2DF0E1FE-7111-4B34-A9AD-D722623EC859}"/>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5DDB92B8-CE8D-443C-B497-76E9C19C99FC}" type="datetimeFigureOut">
              <a:rPr lang="en-US"/>
              <a:pPr>
                <a:defRPr/>
              </a:pPr>
              <a:t>8/5/2020</a:t>
            </a:fld>
            <a:endParaRPr lang="en-US"/>
          </a:p>
        </p:txBody>
      </p:sp>
      <p:sp>
        <p:nvSpPr>
          <p:cNvPr id="2052" name="Rectangle 4">
            <a:extLst>
              <a:ext uri="{FF2B5EF4-FFF2-40B4-BE49-F238E27FC236}">
                <a16:creationId xmlns:a16="http://schemas.microsoft.com/office/drawing/2014/main" id="{F8286CE7-4ED5-4257-859D-E0C8A515FF2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9255EA14-BF45-4150-BBED-D04D10960E63}"/>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85AD35DA-3880-4654-8EF2-408F9EDE243B}"/>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40967" name="Rectangle 7">
            <a:extLst>
              <a:ext uri="{FF2B5EF4-FFF2-40B4-BE49-F238E27FC236}">
                <a16:creationId xmlns:a16="http://schemas.microsoft.com/office/drawing/2014/main" id="{6BEB13FE-0A04-4578-915F-F792DB8F4F6C}"/>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C3AAB07-C2BE-4BE3-A79A-17B6DE47F4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9F71B9-69AA-4BB3-92DA-907864256D3B}"/>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EF2F2BE5-D3FA-4A44-977E-C28E265828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68</a:t>
            </a:fld>
            <a:endParaRPr lang="en-US" altLang="en-US"/>
          </a:p>
        </p:txBody>
      </p:sp>
    </p:spTree>
    <p:extLst>
      <p:ext uri="{BB962C8B-B14F-4D97-AF65-F5344CB8AC3E}">
        <p14:creationId xmlns:p14="http://schemas.microsoft.com/office/powerpoint/2010/main" val="15568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the U-shape for dropouts. But generally increasing with age for HS and College types. </a:t>
            </a:r>
            <a:endParaRPr lang="en-US" dirty="0"/>
          </a:p>
        </p:txBody>
      </p:sp>
      <p:sp>
        <p:nvSpPr>
          <p:cNvPr id="4" name="Slide Number Placeholder 3"/>
          <p:cNvSpPr>
            <a:spLocks noGrp="1"/>
          </p:cNvSpPr>
          <p:nvPr>
            <p:ph type="sldNum" sz="quarter" idx="10"/>
          </p:nvPr>
        </p:nvSpPr>
        <p:spPr/>
        <p:txBody>
          <a:bodyPr/>
          <a:lstStyle/>
          <a:p>
            <a:pPr>
              <a:defRPr/>
            </a:pPr>
            <a:fld id="{B965587F-5EF8-4CE3-AACD-B85FA641A660}" type="slidenum">
              <a:rPr lang="en-AU" smtClean="0"/>
              <a:pPr>
                <a:defRPr/>
              </a:pPr>
              <a:t>69</a:t>
            </a:fld>
            <a:endParaRPr lang="en-AU"/>
          </a:p>
        </p:txBody>
      </p:sp>
    </p:spTree>
    <p:extLst>
      <p:ext uri="{BB962C8B-B14F-4D97-AF65-F5344CB8AC3E}">
        <p14:creationId xmlns:p14="http://schemas.microsoft.com/office/powerpoint/2010/main" val="409637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a:t>
            </a:r>
            <a:r>
              <a:rPr lang="en-AU" dirty="0"/>
              <a:t>these talk I want to explore what this work implies about optimal tax structure.</a:t>
            </a:r>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2</a:t>
            </a:fld>
            <a:endParaRPr lang="en-US" altLang="en-US"/>
          </a:p>
        </p:txBody>
      </p:sp>
    </p:spTree>
    <p:extLst>
      <p:ext uri="{BB962C8B-B14F-4D97-AF65-F5344CB8AC3E}">
        <p14:creationId xmlns:p14="http://schemas.microsoft.com/office/powerpoint/2010/main" val="17297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21</a:t>
            </a:fld>
            <a:endParaRPr lang="en-US" altLang="en-US"/>
          </a:p>
        </p:txBody>
      </p:sp>
    </p:spTree>
    <p:extLst>
      <p:ext uri="{BB962C8B-B14F-4D97-AF65-F5344CB8AC3E}">
        <p14:creationId xmlns:p14="http://schemas.microsoft.com/office/powerpoint/2010/main" val="208264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But an age varying tax rate may be difficult to implement politically.  </a:t>
            </a:r>
            <a:r>
              <a:rPr lang="en-AU" sz="1200" dirty="0">
                <a:solidFill>
                  <a:srgbClr val="00B050"/>
                </a:solidFill>
              </a:rPr>
              <a:t>A capital tax can approximate a tax on </a:t>
            </a:r>
            <a:r>
              <a:rPr lang="en-AU" sz="1200" dirty="0" err="1">
                <a:solidFill>
                  <a:srgbClr val="00B050"/>
                </a:solidFill>
              </a:rPr>
              <a:t>labor</a:t>
            </a:r>
            <a:r>
              <a:rPr lang="en-AU" sz="1200" dirty="0">
                <a:solidFill>
                  <a:srgbClr val="00B050"/>
                </a:solidFill>
              </a:rPr>
              <a:t> income that falls with age.</a:t>
            </a:r>
          </a:p>
          <a:p>
            <a:endParaRPr lang="en-AU" dirty="0"/>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35</a:t>
            </a:fld>
            <a:endParaRPr lang="en-US" altLang="en-US"/>
          </a:p>
        </p:txBody>
      </p:sp>
    </p:spTree>
    <p:extLst>
      <p:ext uri="{BB962C8B-B14F-4D97-AF65-F5344CB8AC3E}">
        <p14:creationId xmlns:p14="http://schemas.microsoft.com/office/powerpoint/2010/main" val="134253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Gomme</a:t>
            </a:r>
            <a:r>
              <a:rPr lang="en-AU" dirty="0"/>
              <a:t> et al. (NBER Macro, 2005) find that at business-cycle frequencies, the elasticity of </a:t>
            </a:r>
            <a:r>
              <a:rPr lang="en-AU" dirty="0" err="1"/>
              <a:t>labor</a:t>
            </a:r>
            <a:r>
              <a:rPr lang="en-AU" dirty="0"/>
              <a:t> supply follows a U-shaped pattern over the life cycle—highest at young ages, then falling and rising slightly at older ages.</a:t>
            </a:r>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38</a:t>
            </a:fld>
            <a:endParaRPr lang="en-US" altLang="en-US"/>
          </a:p>
        </p:txBody>
      </p:sp>
    </p:spTree>
    <p:extLst>
      <p:ext uri="{BB962C8B-B14F-4D97-AF65-F5344CB8AC3E}">
        <p14:creationId xmlns:p14="http://schemas.microsoft.com/office/powerpoint/2010/main" val="79539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comparison of top and bottom panels of their Table 6 and Figure 3 (right side).</a:t>
            </a:r>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47</a:t>
            </a:fld>
            <a:endParaRPr lang="en-US" altLang="en-US"/>
          </a:p>
        </p:txBody>
      </p:sp>
    </p:spTree>
    <p:extLst>
      <p:ext uri="{BB962C8B-B14F-4D97-AF65-F5344CB8AC3E}">
        <p14:creationId xmlns:p14="http://schemas.microsoft.com/office/powerpoint/2010/main" val="403086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Flat tax is 17.3% which is the average US level.</a:t>
            </a:r>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52</a:t>
            </a:fld>
            <a:endParaRPr lang="en-US" altLang="en-US"/>
          </a:p>
        </p:txBody>
      </p:sp>
    </p:spTree>
    <p:extLst>
      <p:ext uri="{BB962C8B-B14F-4D97-AF65-F5344CB8AC3E}">
        <p14:creationId xmlns:p14="http://schemas.microsoft.com/office/powerpoint/2010/main" val="185989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53</a:t>
            </a:fld>
            <a:endParaRPr lang="en-US" altLang="en-US"/>
          </a:p>
        </p:txBody>
      </p:sp>
    </p:spTree>
    <p:extLst>
      <p:ext uri="{BB962C8B-B14F-4D97-AF65-F5344CB8AC3E}">
        <p14:creationId xmlns:p14="http://schemas.microsoft.com/office/powerpoint/2010/main" val="39737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C3AAB07-C2BE-4BE3-A79A-17B6DE47F4F0}" type="slidenum">
              <a:rPr lang="en-US" altLang="en-US" smtClean="0"/>
              <a:pPr>
                <a:defRPr/>
              </a:pPr>
              <a:t>54</a:t>
            </a:fld>
            <a:endParaRPr lang="en-US" altLang="en-US"/>
          </a:p>
        </p:txBody>
      </p:sp>
    </p:spTree>
    <p:extLst>
      <p:ext uri="{BB962C8B-B14F-4D97-AF65-F5344CB8AC3E}">
        <p14:creationId xmlns:p14="http://schemas.microsoft.com/office/powerpoint/2010/main" val="199041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40B7B84-F322-45D3-84CF-16DEE9F27984}"/>
              </a:ext>
            </a:extLst>
          </p:cNvPr>
          <p:cNvSpPr>
            <a:spLocks noGrp="1"/>
          </p:cNvSpPr>
          <p:nvPr>
            <p:ph type="dt" sz="half" idx="10"/>
          </p:nvPr>
        </p:nvSpPr>
        <p:spPr/>
        <p:txBody>
          <a:bodyPr/>
          <a:lstStyle>
            <a:lvl1pPr>
              <a:defRPr/>
            </a:lvl1pPr>
          </a:lstStyle>
          <a:p>
            <a:pPr>
              <a:defRPr/>
            </a:pPr>
            <a:fld id="{C9D8F527-751E-4C5A-A6B1-CA441AF58E99}" type="datetimeFigureOut">
              <a:rPr lang="en-AU"/>
              <a:pPr>
                <a:defRPr/>
              </a:pPr>
              <a:t>5/08/2020</a:t>
            </a:fld>
            <a:endParaRPr lang="en-AU"/>
          </a:p>
        </p:txBody>
      </p:sp>
      <p:sp>
        <p:nvSpPr>
          <p:cNvPr id="5" name="Footer Placeholder 4">
            <a:extLst>
              <a:ext uri="{FF2B5EF4-FFF2-40B4-BE49-F238E27FC236}">
                <a16:creationId xmlns:a16="http://schemas.microsoft.com/office/drawing/2014/main" id="{45B4E210-5F83-4E09-BBC2-668601D85CCE}"/>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B63C858D-393D-48F1-82E5-93002776065B}"/>
              </a:ext>
            </a:extLst>
          </p:cNvPr>
          <p:cNvSpPr>
            <a:spLocks noGrp="1"/>
          </p:cNvSpPr>
          <p:nvPr>
            <p:ph type="sldNum" sz="quarter" idx="12"/>
          </p:nvPr>
        </p:nvSpPr>
        <p:spPr/>
        <p:txBody>
          <a:bodyPr/>
          <a:lstStyle>
            <a:lvl1pPr>
              <a:defRPr/>
            </a:lvl1pPr>
          </a:lstStyle>
          <a:p>
            <a:pPr>
              <a:defRPr/>
            </a:pPr>
            <a:fld id="{3A7D6633-E9DC-4B68-97EE-1E992A4ABC5C}" type="slidenum">
              <a:rPr lang="en-AU" altLang="en-US"/>
              <a:pPr>
                <a:defRPr/>
              </a:pPr>
              <a:t>‹#›</a:t>
            </a:fld>
            <a:endParaRPr lang="en-AU" altLang="en-US"/>
          </a:p>
        </p:txBody>
      </p:sp>
    </p:spTree>
    <p:extLst>
      <p:ext uri="{BB962C8B-B14F-4D97-AF65-F5344CB8AC3E}">
        <p14:creationId xmlns:p14="http://schemas.microsoft.com/office/powerpoint/2010/main" val="367367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FB232C-7A63-4F49-941B-81E1C5C6978A}"/>
              </a:ext>
            </a:extLst>
          </p:cNvPr>
          <p:cNvSpPr>
            <a:spLocks noGrp="1"/>
          </p:cNvSpPr>
          <p:nvPr>
            <p:ph type="dt" sz="half" idx="10"/>
          </p:nvPr>
        </p:nvSpPr>
        <p:spPr/>
        <p:txBody>
          <a:bodyPr/>
          <a:lstStyle>
            <a:lvl1pPr>
              <a:defRPr/>
            </a:lvl1pPr>
          </a:lstStyle>
          <a:p>
            <a:pPr>
              <a:defRPr/>
            </a:pPr>
            <a:fld id="{2A30D7BE-9F7E-4730-87E2-ABD683C73DB9}" type="datetimeFigureOut">
              <a:rPr lang="en-AU"/>
              <a:pPr>
                <a:defRPr/>
              </a:pPr>
              <a:t>5/08/2020</a:t>
            </a:fld>
            <a:endParaRPr lang="en-AU"/>
          </a:p>
        </p:txBody>
      </p:sp>
      <p:sp>
        <p:nvSpPr>
          <p:cNvPr id="5" name="Footer Placeholder 4">
            <a:extLst>
              <a:ext uri="{FF2B5EF4-FFF2-40B4-BE49-F238E27FC236}">
                <a16:creationId xmlns:a16="http://schemas.microsoft.com/office/drawing/2014/main" id="{75DC5F43-18C6-42E7-8116-A40F2135808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6A0AFE2C-8883-4CC4-BC20-D0A735FCE21B}"/>
              </a:ext>
            </a:extLst>
          </p:cNvPr>
          <p:cNvSpPr>
            <a:spLocks noGrp="1"/>
          </p:cNvSpPr>
          <p:nvPr>
            <p:ph type="sldNum" sz="quarter" idx="12"/>
          </p:nvPr>
        </p:nvSpPr>
        <p:spPr/>
        <p:txBody>
          <a:bodyPr/>
          <a:lstStyle>
            <a:lvl1pPr>
              <a:defRPr/>
            </a:lvl1pPr>
          </a:lstStyle>
          <a:p>
            <a:pPr>
              <a:defRPr/>
            </a:pPr>
            <a:fld id="{7254DA40-D39A-4C36-9007-E56FAF5B73FC}" type="slidenum">
              <a:rPr lang="en-AU" altLang="en-US"/>
              <a:pPr>
                <a:defRPr/>
              </a:pPr>
              <a:t>‹#›</a:t>
            </a:fld>
            <a:endParaRPr lang="en-AU" altLang="en-US"/>
          </a:p>
        </p:txBody>
      </p:sp>
    </p:spTree>
    <p:extLst>
      <p:ext uri="{BB962C8B-B14F-4D97-AF65-F5344CB8AC3E}">
        <p14:creationId xmlns:p14="http://schemas.microsoft.com/office/powerpoint/2010/main" val="36174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3EF3D65-51F5-44FA-BFE1-4DC7427F1AF8}"/>
              </a:ext>
            </a:extLst>
          </p:cNvPr>
          <p:cNvSpPr>
            <a:spLocks noGrp="1"/>
          </p:cNvSpPr>
          <p:nvPr>
            <p:ph type="dt" sz="half" idx="10"/>
          </p:nvPr>
        </p:nvSpPr>
        <p:spPr/>
        <p:txBody>
          <a:bodyPr/>
          <a:lstStyle>
            <a:lvl1pPr>
              <a:defRPr/>
            </a:lvl1pPr>
          </a:lstStyle>
          <a:p>
            <a:pPr>
              <a:defRPr/>
            </a:pPr>
            <a:fld id="{6EB123A4-5A0A-4601-8CC9-972CBEF9FA11}" type="datetimeFigureOut">
              <a:rPr lang="en-AU"/>
              <a:pPr>
                <a:defRPr/>
              </a:pPr>
              <a:t>5/08/2020</a:t>
            </a:fld>
            <a:endParaRPr lang="en-AU"/>
          </a:p>
        </p:txBody>
      </p:sp>
      <p:sp>
        <p:nvSpPr>
          <p:cNvPr id="5" name="Footer Placeholder 4">
            <a:extLst>
              <a:ext uri="{FF2B5EF4-FFF2-40B4-BE49-F238E27FC236}">
                <a16:creationId xmlns:a16="http://schemas.microsoft.com/office/drawing/2014/main" id="{6C9E1370-C5DA-470F-BF9B-1190909E7D8E}"/>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A8C893F-707B-4FDC-9DD1-3229F691E4B6}"/>
              </a:ext>
            </a:extLst>
          </p:cNvPr>
          <p:cNvSpPr>
            <a:spLocks noGrp="1"/>
          </p:cNvSpPr>
          <p:nvPr>
            <p:ph type="sldNum" sz="quarter" idx="12"/>
          </p:nvPr>
        </p:nvSpPr>
        <p:spPr/>
        <p:txBody>
          <a:bodyPr/>
          <a:lstStyle>
            <a:lvl1pPr>
              <a:defRPr/>
            </a:lvl1pPr>
          </a:lstStyle>
          <a:p>
            <a:pPr>
              <a:defRPr/>
            </a:pPr>
            <a:fld id="{E4CD1FC4-3841-4A84-AA26-2F97AA613F81}" type="slidenum">
              <a:rPr lang="en-AU" altLang="en-US"/>
              <a:pPr>
                <a:defRPr/>
              </a:pPr>
              <a:t>‹#›</a:t>
            </a:fld>
            <a:endParaRPr lang="en-AU" altLang="en-US"/>
          </a:p>
        </p:txBody>
      </p:sp>
    </p:spTree>
    <p:extLst>
      <p:ext uri="{BB962C8B-B14F-4D97-AF65-F5344CB8AC3E}">
        <p14:creationId xmlns:p14="http://schemas.microsoft.com/office/powerpoint/2010/main" val="146515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A5D772-E8EF-4511-8794-6D44AE1B7430}"/>
              </a:ext>
            </a:extLst>
          </p:cNvPr>
          <p:cNvSpPr>
            <a:spLocks noGrp="1"/>
          </p:cNvSpPr>
          <p:nvPr>
            <p:ph type="dt" sz="half" idx="10"/>
          </p:nvPr>
        </p:nvSpPr>
        <p:spPr/>
        <p:txBody>
          <a:bodyPr/>
          <a:lstStyle>
            <a:lvl1pPr>
              <a:defRPr/>
            </a:lvl1pPr>
          </a:lstStyle>
          <a:p>
            <a:pPr>
              <a:defRPr/>
            </a:pPr>
            <a:fld id="{EAE61D9D-CE23-404F-93D2-4778CDA615F0}" type="datetimeFigureOut">
              <a:rPr lang="en-AU"/>
              <a:pPr>
                <a:defRPr/>
              </a:pPr>
              <a:t>5/08/2020</a:t>
            </a:fld>
            <a:endParaRPr lang="en-AU"/>
          </a:p>
        </p:txBody>
      </p:sp>
      <p:sp>
        <p:nvSpPr>
          <p:cNvPr id="5" name="Footer Placeholder 4">
            <a:extLst>
              <a:ext uri="{FF2B5EF4-FFF2-40B4-BE49-F238E27FC236}">
                <a16:creationId xmlns:a16="http://schemas.microsoft.com/office/drawing/2014/main" id="{1CD97E3C-A7B0-4833-A3D2-8B6B59B854D1}"/>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F714C10B-962A-483C-A8B2-5F4B2C42FB4E}"/>
              </a:ext>
            </a:extLst>
          </p:cNvPr>
          <p:cNvSpPr>
            <a:spLocks noGrp="1"/>
          </p:cNvSpPr>
          <p:nvPr>
            <p:ph type="sldNum" sz="quarter" idx="12"/>
          </p:nvPr>
        </p:nvSpPr>
        <p:spPr/>
        <p:txBody>
          <a:bodyPr/>
          <a:lstStyle>
            <a:lvl1pPr>
              <a:defRPr/>
            </a:lvl1pPr>
          </a:lstStyle>
          <a:p>
            <a:pPr>
              <a:defRPr/>
            </a:pPr>
            <a:fld id="{380EAC56-448A-4FC3-9F19-73723716300E}" type="slidenum">
              <a:rPr lang="en-AU" altLang="en-US"/>
              <a:pPr>
                <a:defRPr/>
              </a:pPr>
              <a:t>‹#›</a:t>
            </a:fld>
            <a:endParaRPr lang="en-AU" altLang="en-US"/>
          </a:p>
        </p:txBody>
      </p:sp>
    </p:spTree>
    <p:extLst>
      <p:ext uri="{BB962C8B-B14F-4D97-AF65-F5344CB8AC3E}">
        <p14:creationId xmlns:p14="http://schemas.microsoft.com/office/powerpoint/2010/main" val="23192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57984-5557-4261-B39B-88BFFE1062DB}"/>
              </a:ext>
            </a:extLst>
          </p:cNvPr>
          <p:cNvSpPr>
            <a:spLocks noGrp="1"/>
          </p:cNvSpPr>
          <p:nvPr>
            <p:ph type="dt" sz="half" idx="10"/>
          </p:nvPr>
        </p:nvSpPr>
        <p:spPr/>
        <p:txBody>
          <a:bodyPr/>
          <a:lstStyle>
            <a:lvl1pPr>
              <a:defRPr/>
            </a:lvl1pPr>
          </a:lstStyle>
          <a:p>
            <a:pPr>
              <a:defRPr/>
            </a:pPr>
            <a:fld id="{46864A87-40E4-4002-83FC-D60D6A205FE2}" type="datetimeFigureOut">
              <a:rPr lang="en-AU"/>
              <a:pPr>
                <a:defRPr/>
              </a:pPr>
              <a:t>5/08/2020</a:t>
            </a:fld>
            <a:endParaRPr lang="en-AU"/>
          </a:p>
        </p:txBody>
      </p:sp>
      <p:sp>
        <p:nvSpPr>
          <p:cNvPr id="5" name="Footer Placeholder 4">
            <a:extLst>
              <a:ext uri="{FF2B5EF4-FFF2-40B4-BE49-F238E27FC236}">
                <a16:creationId xmlns:a16="http://schemas.microsoft.com/office/drawing/2014/main" id="{759ACF75-DFFE-4D8B-AE8A-224D60AC3E5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820FB6FF-B538-43E2-85C7-445D3355FD7B}"/>
              </a:ext>
            </a:extLst>
          </p:cNvPr>
          <p:cNvSpPr>
            <a:spLocks noGrp="1"/>
          </p:cNvSpPr>
          <p:nvPr>
            <p:ph type="sldNum" sz="quarter" idx="12"/>
          </p:nvPr>
        </p:nvSpPr>
        <p:spPr/>
        <p:txBody>
          <a:bodyPr/>
          <a:lstStyle>
            <a:lvl1pPr>
              <a:defRPr/>
            </a:lvl1pPr>
          </a:lstStyle>
          <a:p>
            <a:pPr>
              <a:defRPr/>
            </a:pPr>
            <a:fld id="{EDD8095F-B760-418D-B26C-4CAA62F22D3B}" type="slidenum">
              <a:rPr lang="en-AU" altLang="en-US"/>
              <a:pPr>
                <a:defRPr/>
              </a:pPr>
              <a:t>‹#›</a:t>
            </a:fld>
            <a:endParaRPr lang="en-AU" altLang="en-US"/>
          </a:p>
        </p:txBody>
      </p:sp>
    </p:spTree>
    <p:extLst>
      <p:ext uri="{BB962C8B-B14F-4D97-AF65-F5344CB8AC3E}">
        <p14:creationId xmlns:p14="http://schemas.microsoft.com/office/powerpoint/2010/main" val="213323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CE419AE4-04B4-4230-8B4C-640AA9662DC3}"/>
              </a:ext>
            </a:extLst>
          </p:cNvPr>
          <p:cNvSpPr>
            <a:spLocks noGrp="1"/>
          </p:cNvSpPr>
          <p:nvPr>
            <p:ph type="dt" sz="half" idx="10"/>
          </p:nvPr>
        </p:nvSpPr>
        <p:spPr/>
        <p:txBody>
          <a:bodyPr/>
          <a:lstStyle>
            <a:lvl1pPr>
              <a:defRPr/>
            </a:lvl1pPr>
          </a:lstStyle>
          <a:p>
            <a:pPr>
              <a:defRPr/>
            </a:pPr>
            <a:fld id="{55B213A4-7E36-4F78-A6CA-CED6B30D123C}" type="datetimeFigureOut">
              <a:rPr lang="en-AU"/>
              <a:pPr>
                <a:defRPr/>
              </a:pPr>
              <a:t>5/08/2020</a:t>
            </a:fld>
            <a:endParaRPr lang="en-AU"/>
          </a:p>
        </p:txBody>
      </p:sp>
      <p:sp>
        <p:nvSpPr>
          <p:cNvPr id="6" name="Footer Placeholder 4">
            <a:extLst>
              <a:ext uri="{FF2B5EF4-FFF2-40B4-BE49-F238E27FC236}">
                <a16:creationId xmlns:a16="http://schemas.microsoft.com/office/drawing/2014/main" id="{8BC9D984-0AD9-4F11-9610-2FB9BCC4DCC8}"/>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0FFDC293-9DD6-431C-9294-AB9B95D50DEE}"/>
              </a:ext>
            </a:extLst>
          </p:cNvPr>
          <p:cNvSpPr>
            <a:spLocks noGrp="1"/>
          </p:cNvSpPr>
          <p:nvPr>
            <p:ph type="sldNum" sz="quarter" idx="12"/>
          </p:nvPr>
        </p:nvSpPr>
        <p:spPr/>
        <p:txBody>
          <a:bodyPr/>
          <a:lstStyle>
            <a:lvl1pPr>
              <a:defRPr/>
            </a:lvl1pPr>
          </a:lstStyle>
          <a:p>
            <a:pPr>
              <a:defRPr/>
            </a:pPr>
            <a:fld id="{FDBD0AE3-19EE-4D31-8D00-8AC2B90C5138}" type="slidenum">
              <a:rPr lang="en-AU" altLang="en-US"/>
              <a:pPr>
                <a:defRPr/>
              </a:pPr>
              <a:t>‹#›</a:t>
            </a:fld>
            <a:endParaRPr lang="en-AU" altLang="en-US"/>
          </a:p>
        </p:txBody>
      </p:sp>
    </p:spTree>
    <p:extLst>
      <p:ext uri="{BB962C8B-B14F-4D97-AF65-F5344CB8AC3E}">
        <p14:creationId xmlns:p14="http://schemas.microsoft.com/office/powerpoint/2010/main" val="265768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8BCCCE7E-1FA4-44E8-A901-49F458F185E9}"/>
              </a:ext>
            </a:extLst>
          </p:cNvPr>
          <p:cNvSpPr>
            <a:spLocks noGrp="1"/>
          </p:cNvSpPr>
          <p:nvPr>
            <p:ph type="dt" sz="half" idx="10"/>
          </p:nvPr>
        </p:nvSpPr>
        <p:spPr/>
        <p:txBody>
          <a:bodyPr/>
          <a:lstStyle>
            <a:lvl1pPr>
              <a:defRPr/>
            </a:lvl1pPr>
          </a:lstStyle>
          <a:p>
            <a:pPr>
              <a:defRPr/>
            </a:pPr>
            <a:fld id="{50A3E417-5ABB-4BB1-B68F-F7F2F0FB91F9}" type="datetimeFigureOut">
              <a:rPr lang="en-AU"/>
              <a:pPr>
                <a:defRPr/>
              </a:pPr>
              <a:t>5/08/2020</a:t>
            </a:fld>
            <a:endParaRPr lang="en-AU"/>
          </a:p>
        </p:txBody>
      </p:sp>
      <p:sp>
        <p:nvSpPr>
          <p:cNvPr id="8" name="Footer Placeholder 4">
            <a:extLst>
              <a:ext uri="{FF2B5EF4-FFF2-40B4-BE49-F238E27FC236}">
                <a16:creationId xmlns:a16="http://schemas.microsoft.com/office/drawing/2014/main" id="{E8CAC719-194A-4189-B69C-EE7DAED6D677}"/>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6B7A86A8-1953-4638-8A2F-0AC3CBB19914}"/>
              </a:ext>
            </a:extLst>
          </p:cNvPr>
          <p:cNvSpPr>
            <a:spLocks noGrp="1"/>
          </p:cNvSpPr>
          <p:nvPr>
            <p:ph type="sldNum" sz="quarter" idx="12"/>
          </p:nvPr>
        </p:nvSpPr>
        <p:spPr/>
        <p:txBody>
          <a:bodyPr/>
          <a:lstStyle>
            <a:lvl1pPr>
              <a:defRPr/>
            </a:lvl1pPr>
          </a:lstStyle>
          <a:p>
            <a:pPr>
              <a:defRPr/>
            </a:pPr>
            <a:fld id="{FE7A0AFF-157E-4610-87EB-BDADAFCBB6AB}" type="slidenum">
              <a:rPr lang="en-AU" altLang="en-US"/>
              <a:pPr>
                <a:defRPr/>
              </a:pPr>
              <a:t>‹#›</a:t>
            </a:fld>
            <a:endParaRPr lang="en-AU" altLang="en-US"/>
          </a:p>
        </p:txBody>
      </p:sp>
    </p:spTree>
    <p:extLst>
      <p:ext uri="{BB962C8B-B14F-4D97-AF65-F5344CB8AC3E}">
        <p14:creationId xmlns:p14="http://schemas.microsoft.com/office/powerpoint/2010/main" val="252102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614B0B22-F44E-4AF2-BE90-D755D5788840}"/>
              </a:ext>
            </a:extLst>
          </p:cNvPr>
          <p:cNvSpPr>
            <a:spLocks noGrp="1"/>
          </p:cNvSpPr>
          <p:nvPr>
            <p:ph type="dt" sz="half" idx="10"/>
          </p:nvPr>
        </p:nvSpPr>
        <p:spPr/>
        <p:txBody>
          <a:bodyPr/>
          <a:lstStyle>
            <a:lvl1pPr>
              <a:defRPr/>
            </a:lvl1pPr>
          </a:lstStyle>
          <a:p>
            <a:pPr>
              <a:defRPr/>
            </a:pPr>
            <a:fld id="{3C4133D3-4C3B-44B8-96E0-DCC3B2568A8A}" type="datetimeFigureOut">
              <a:rPr lang="en-AU"/>
              <a:pPr>
                <a:defRPr/>
              </a:pPr>
              <a:t>5/08/2020</a:t>
            </a:fld>
            <a:endParaRPr lang="en-AU"/>
          </a:p>
        </p:txBody>
      </p:sp>
      <p:sp>
        <p:nvSpPr>
          <p:cNvPr id="4" name="Footer Placeholder 4">
            <a:extLst>
              <a:ext uri="{FF2B5EF4-FFF2-40B4-BE49-F238E27FC236}">
                <a16:creationId xmlns:a16="http://schemas.microsoft.com/office/drawing/2014/main" id="{48CD3DE4-BF91-414F-82F3-83308454EB04}"/>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097696F1-4E5F-4F12-ACC8-9F4E54B64B5C}"/>
              </a:ext>
            </a:extLst>
          </p:cNvPr>
          <p:cNvSpPr>
            <a:spLocks noGrp="1"/>
          </p:cNvSpPr>
          <p:nvPr>
            <p:ph type="sldNum" sz="quarter" idx="12"/>
          </p:nvPr>
        </p:nvSpPr>
        <p:spPr/>
        <p:txBody>
          <a:bodyPr/>
          <a:lstStyle>
            <a:lvl1pPr>
              <a:defRPr/>
            </a:lvl1pPr>
          </a:lstStyle>
          <a:p>
            <a:pPr>
              <a:defRPr/>
            </a:pPr>
            <a:fld id="{39E6797F-5306-4061-92EA-20173B8DEEF5}" type="slidenum">
              <a:rPr lang="en-AU" altLang="en-US"/>
              <a:pPr>
                <a:defRPr/>
              </a:pPr>
              <a:t>‹#›</a:t>
            </a:fld>
            <a:endParaRPr lang="en-AU" altLang="en-US"/>
          </a:p>
        </p:txBody>
      </p:sp>
    </p:spTree>
    <p:extLst>
      <p:ext uri="{BB962C8B-B14F-4D97-AF65-F5344CB8AC3E}">
        <p14:creationId xmlns:p14="http://schemas.microsoft.com/office/powerpoint/2010/main" val="359365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569066-0F25-4794-9462-F8D7AE3FA52D}"/>
              </a:ext>
            </a:extLst>
          </p:cNvPr>
          <p:cNvSpPr>
            <a:spLocks noGrp="1"/>
          </p:cNvSpPr>
          <p:nvPr>
            <p:ph type="dt" sz="half" idx="10"/>
          </p:nvPr>
        </p:nvSpPr>
        <p:spPr/>
        <p:txBody>
          <a:bodyPr/>
          <a:lstStyle>
            <a:lvl1pPr>
              <a:defRPr/>
            </a:lvl1pPr>
          </a:lstStyle>
          <a:p>
            <a:pPr>
              <a:defRPr/>
            </a:pPr>
            <a:fld id="{12D65879-EF96-4743-A8EA-C69B57FFFD3A}" type="datetimeFigureOut">
              <a:rPr lang="en-AU"/>
              <a:pPr>
                <a:defRPr/>
              </a:pPr>
              <a:t>5/08/2020</a:t>
            </a:fld>
            <a:endParaRPr lang="en-AU"/>
          </a:p>
        </p:txBody>
      </p:sp>
      <p:sp>
        <p:nvSpPr>
          <p:cNvPr id="3" name="Footer Placeholder 4">
            <a:extLst>
              <a:ext uri="{FF2B5EF4-FFF2-40B4-BE49-F238E27FC236}">
                <a16:creationId xmlns:a16="http://schemas.microsoft.com/office/drawing/2014/main" id="{CCDD15C5-4DA7-4C85-873B-F1A50E6DC48E}"/>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3E83452E-BD6E-4B6B-BE5C-DB155284CD57}"/>
              </a:ext>
            </a:extLst>
          </p:cNvPr>
          <p:cNvSpPr>
            <a:spLocks noGrp="1"/>
          </p:cNvSpPr>
          <p:nvPr>
            <p:ph type="sldNum" sz="quarter" idx="12"/>
          </p:nvPr>
        </p:nvSpPr>
        <p:spPr/>
        <p:txBody>
          <a:bodyPr/>
          <a:lstStyle>
            <a:lvl1pPr>
              <a:defRPr/>
            </a:lvl1pPr>
          </a:lstStyle>
          <a:p>
            <a:pPr>
              <a:defRPr/>
            </a:pPr>
            <a:fld id="{C7A4CADE-575B-4585-BD49-840910AD804E}" type="slidenum">
              <a:rPr lang="en-AU" altLang="en-US"/>
              <a:pPr>
                <a:defRPr/>
              </a:pPr>
              <a:t>‹#›</a:t>
            </a:fld>
            <a:endParaRPr lang="en-AU" altLang="en-US"/>
          </a:p>
        </p:txBody>
      </p:sp>
    </p:spTree>
    <p:extLst>
      <p:ext uri="{BB962C8B-B14F-4D97-AF65-F5344CB8AC3E}">
        <p14:creationId xmlns:p14="http://schemas.microsoft.com/office/powerpoint/2010/main" val="129438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528E0E0-B025-4650-8696-19BE287A449E}"/>
              </a:ext>
            </a:extLst>
          </p:cNvPr>
          <p:cNvSpPr>
            <a:spLocks noGrp="1"/>
          </p:cNvSpPr>
          <p:nvPr>
            <p:ph type="dt" sz="half" idx="10"/>
          </p:nvPr>
        </p:nvSpPr>
        <p:spPr/>
        <p:txBody>
          <a:bodyPr/>
          <a:lstStyle>
            <a:lvl1pPr>
              <a:defRPr/>
            </a:lvl1pPr>
          </a:lstStyle>
          <a:p>
            <a:pPr>
              <a:defRPr/>
            </a:pPr>
            <a:fld id="{E55B40AD-C36C-4F94-9777-2A77668586FA}" type="datetimeFigureOut">
              <a:rPr lang="en-AU"/>
              <a:pPr>
                <a:defRPr/>
              </a:pPr>
              <a:t>5/08/2020</a:t>
            </a:fld>
            <a:endParaRPr lang="en-AU"/>
          </a:p>
        </p:txBody>
      </p:sp>
      <p:sp>
        <p:nvSpPr>
          <p:cNvPr id="6" name="Footer Placeholder 4">
            <a:extLst>
              <a:ext uri="{FF2B5EF4-FFF2-40B4-BE49-F238E27FC236}">
                <a16:creationId xmlns:a16="http://schemas.microsoft.com/office/drawing/2014/main" id="{84D6282A-E6C7-408E-964C-443DFAF06A4B}"/>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D67C2982-B910-4842-B91E-36153BE126F6}"/>
              </a:ext>
            </a:extLst>
          </p:cNvPr>
          <p:cNvSpPr>
            <a:spLocks noGrp="1"/>
          </p:cNvSpPr>
          <p:nvPr>
            <p:ph type="sldNum" sz="quarter" idx="12"/>
          </p:nvPr>
        </p:nvSpPr>
        <p:spPr/>
        <p:txBody>
          <a:bodyPr/>
          <a:lstStyle>
            <a:lvl1pPr>
              <a:defRPr/>
            </a:lvl1pPr>
          </a:lstStyle>
          <a:p>
            <a:pPr>
              <a:defRPr/>
            </a:pPr>
            <a:fld id="{4FD550B3-C1D9-4435-BBB0-E03B4E01B02E}" type="slidenum">
              <a:rPr lang="en-AU" altLang="en-US"/>
              <a:pPr>
                <a:defRPr/>
              </a:pPr>
              <a:t>‹#›</a:t>
            </a:fld>
            <a:endParaRPr lang="en-AU" altLang="en-US"/>
          </a:p>
        </p:txBody>
      </p:sp>
    </p:spTree>
    <p:extLst>
      <p:ext uri="{BB962C8B-B14F-4D97-AF65-F5344CB8AC3E}">
        <p14:creationId xmlns:p14="http://schemas.microsoft.com/office/powerpoint/2010/main" val="186661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FA78D2-9CF2-4198-AD7E-09697971A4CC}"/>
              </a:ext>
            </a:extLst>
          </p:cNvPr>
          <p:cNvSpPr>
            <a:spLocks noGrp="1"/>
          </p:cNvSpPr>
          <p:nvPr>
            <p:ph type="dt" sz="half" idx="10"/>
          </p:nvPr>
        </p:nvSpPr>
        <p:spPr/>
        <p:txBody>
          <a:bodyPr/>
          <a:lstStyle>
            <a:lvl1pPr>
              <a:defRPr/>
            </a:lvl1pPr>
          </a:lstStyle>
          <a:p>
            <a:pPr>
              <a:defRPr/>
            </a:pPr>
            <a:fld id="{41D97C37-FB44-4D7B-9332-4CDACFC65A66}" type="datetimeFigureOut">
              <a:rPr lang="en-AU"/>
              <a:pPr>
                <a:defRPr/>
              </a:pPr>
              <a:t>5/08/2020</a:t>
            </a:fld>
            <a:endParaRPr lang="en-AU"/>
          </a:p>
        </p:txBody>
      </p:sp>
      <p:sp>
        <p:nvSpPr>
          <p:cNvPr id="6" name="Footer Placeholder 4">
            <a:extLst>
              <a:ext uri="{FF2B5EF4-FFF2-40B4-BE49-F238E27FC236}">
                <a16:creationId xmlns:a16="http://schemas.microsoft.com/office/drawing/2014/main" id="{0CD0C05C-2A19-4D3F-8B9D-649BE721F5EB}"/>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A083FE24-9C73-4945-AAEF-15EEEBFCF585}"/>
              </a:ext>
            </a:extLst>
          </p:cNvPr>
          <p:cNvSpPr>
            <a:spLocks noGrp="1"/>
          </p:cNvSpPr>
          <p:nvPr>
            <p:ph type="sldNum" sz="quarter" idx="12"/>
          </p:nvPr>
        </p:nvSpPr>
        <p:spPr/>
        <p:txBody>
          <a:bodyPr/>
          <a:lstStyle>
            <a:lvl1pPr>
              <a:defRPr/>
            </a:lvl1pPr>
          </a:lstStyle>
          <a:p>
            <a:pPr>
              <a:defRPr/>
            </a:pPr>
            <a:fld id="{89D414AE-0F8A-4DB4-98B2-9E8F97D57755}" type="slidenum">
              <a:rPr lang="en-AU" altLang="en-US"/>
              <a:pPr>
                <a:defRPr/>
              </a:pPr>
              <a:t>‹#›</a:t>
            </a:fld>
            <a:endParaRPr lang="en-AU" altLang="en-US"/>
          </a:p>
        </p:txBody>
      </p:sp>
    </p:spTree>
    <p:extLst>
      <p:ext uri="{BB962C8B-B14F-4D97-AF65-F5344CB8AC3E}">
        <p14:creationId xmlns:p14="http://schemas.microsoft.com/office/powerpoint/2010/main" val="229177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EACB98-5E94-4A51-AE76-AD9D5B6E940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DACE8509-8CAD-4F63-8EC6-26A974BA09C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07534CF6-641B-4140-8D44-823795D38C6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32B05755-D314-4628-AFE9-C7D3FA6EED4B}" type="datetimeFigureOut">
              <a:rPr lang="en-AU"/>
              <a:pPr>
                <a:defRPr/>
              </a:pPr>
              <a:t>5/08/2020</a:t>
            </a:fld>
            <a:endParaRPr lang="en-AU"/>
          </a:p>
        </p:txBody>
      </p:sp>
      <p:sp>
        <p:nvSpPr>
          <p:cNvPr id="5" name="Footer Placeholder 4">
            <a:extLst>
              <a:ext uri="{FF2B5EF4-FFF2-40B4-BE49-F238E27FC236}">
                <a16:creationId xmlns:a16="http://schemas.microsoft.com/office/drawing/2014/main" id="{60CF2DB3-2561-40B6-9292-EC518790CDF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AU"/>
          </a:p>
        </p:txBody>
      </p:sp>
      <p:sp>
        <p:nvSpPr>
          <p:cNvPr id="6" name="Slide Number Placeholder 5">
            <a:extLst>
              <a:ext uri="{FF2B5EF4-FFF2-40B4-BE49-F238E27FC236}">
                <a16:creationId xmlns:a16="http://schemas.microsoft.com/office/drawing/2014/main" id="{8506FE99-34DA-48D0-A4E2-E7F96AE31F0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0187E72-F535-4214-A602-CB3A98F44D96}"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E2D4D8-7692-450D-AB24-631E97F2DD7D}"/>
              </a:ext>
            </a:extLst>
          </p:cNvPr>
          <p:cNvSpPr>
            <a:spLocks noGrp="1"/>
          </p:cNvSpPr>
          <p:nvPr>
            <p:ph type="ctrTitle"/>
          </p:nvPr>
        </p:nvSpPr>
        <p:spPr>
          <a:xfrm>
            <a:off x="539750" y="457200"/>
            <a:ext cx="8064500" cy="2133600"/>
          </a:xfrm>
        </p:spPr>
        <p:txBody>
          <a:bodyPr/>
          <a:lstStyle/>
          <a:p>
            <a:pPr eaLnBrk="1" hangingPunct="1"/>
            <a:r>
              <a:rPr lang="en-US" altLang="en-US" b="1" dirty="0">
                <a:ea typeface="ＭＳ Ｐゴシック" panose="020B0600070205080204" pitchFamily="34" charset="-128"/>
              </a:rPr>
              <a:t>Recent Research on Labor Supply: Implications for Tax and Transfer Policy</a:t>
            </a:r>
            <a:endParaRPr lang="en-AU" altLang="en-US" dirty="0">
              <a:ea typeface="ＭＳ Ｐゴシック" panose="020B0600070205080204" pitchFamily="34" charset="-128"/>
            </a:endParaRPr>
          </a:p>
        </p:txBody>
      </p:sp>
      <p:sp>
        <p:nvSpPr>
          <p:cNvPr id="3075" name="Subtitle 2">
            <a:extLst>
              <a:ext uri="{FF2B5EF4-FFF2-40B4-BE49-F238E27FC236}">
                <a16:creationId xmlns:a16="http://schemas.microsoft.com/office/drawing/2014/main" id="{E7477ECA-4847-447C-9CB6-2B267C253DAD}"/>
              </a:ext>
            </a:extLst>
          </p:cNvPr>
          <p:cNvSpPr>
            <a:spLocks noGrp="1"/>
          </p:cNvSpPr>
          <p:nvPr>
            <p:ph type="subTitle" idx="1"/>
          </p:nvPr>
        </p:nvSpPr>
        <p:spPr>
          <a:xfrm>
            <a:off x="971550" y="3573463"/>
            <a:ext cx="7129463" cy="2663849"/>
          </a:xfrm>
        </p:spPr>
        <p:txBody>
          <a:bodyPr/>
          <a:lstStyle/>
          <a:p>
            <a:pPr eaLnBrk="1" hangingPunct="1"/>
            <a:r>
              <a:rPr lang="en-US" altLang="en-US" sz="2800" dirty="0">
                <a:solidFill>
                  <a:srgbClr val="898989"/>
                </a:solidFill>
                <a:ea typeface="ＭＳ Ｐゴシック" panose="020B0600070205080204" pitchFamily="34" charset="-128"/>
              </a:rPr>
              <a:t>Michael P. Keane </a:t>
            </a:r>
            <a:endParaRPr lang="en-AU" altLang="en-US" sz="2800" dirty="0">
              <a:solidFill>
                <a:srgbClr val="898989"/>
              </a:solidFill>
              <a:ea typeface="ＭＳ Ｐゴシック" panose="020B0600070205080204" pitchFamily="34" charset="-128"/>
            </a:endParaRPr>
          </a:p>
          <a:p>
            <a:pPr eaLnBrk="1" hangingPunct="1"/>
            <a:r>
              <a:rPr lang="en-US" altLang="en-US" sz="2800" dirty="0">
                <a:solidFill>
                  <a:srgbClr val="898989"/>
                </a:solidFill>
                <a:ea typeface="ＭＳ Ｐゴシック" panose="020B0600070205080204" pitchFamily="34" charset="-128"/>
              </a:rPr>
              <a:t>University of New South Wales</a:t>
            </a:r>
          </a:p>
          <a:p>
            <a:pPr eaLnBrk="1" hangingPunct="1"/>
            <a:endParaRPr lang="en-US" altLang="en-US" sz="2800" dirty="0">
              <a:solidFill>
                <a:srgbClr val="898989"/>
              </a:solidFill>
              <a:ea typeface="ＭＳ Ｐゴシック" panose="020B0600070205080204" pitchFamily="34" charset="-128"/>
            </a:endParaRPr>
          </a:p>
          <a:p>
            <a:pPr eaLnBrk="1" hangingPunct="1"/>
            <a:r>
              <a:rPr lang="en-US" altLang="en-US" sz="2800" dirty="0">
                <a:solidFill>
                  <a:srgbClr val="898989"/>
                </a:solidFill>
                <a:ea typeface="ＭＳ Ｐゴシック" panose="020B0600070205080204" pitchFamily="34" charset="-128"/>
              </a:rPr>
              <a:t>Al Rees Lecture – June 26, 2020</a:t>
            </a:r>
          </a:p>
          <a:p>
            <a:pPr eaLnBrk="1" hangingPunct="1"/>
            <a:r>
              <a:rPr lang="en-AU" altLang="en-US" sz="2800" dirty="0">
                <a:solidFill>
                  <a:srgbClr val="898989"/>
                </a:solidFill>
                <a:ea typeface="ＭＳ Ｐゴシック" panose="020B0600070205080204" pitchFamily="34" charset="-128"/>
              </a:rPr>
              <a:t>EALE SOLE AASLE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0128859-419E-4829-8BCC-A705C28F1053}"/>
              </a:ext>
            </a:extLst>
          </p:cNvPr>
          <p:cNvSpPr>
            <a:spLocks noGrp="1"/>
          </p:cNvSpPr>
          <p:nvPr>
            <p:ph type="title"/>
          </p:nvPr>
        </p:nvSpPr>
        <p:spPr>
          <a:xfrm>
            <a:off x="457200" y="0"/>
            <a:ext cx="8229600" cy="836712"/>
          </a:xfrm>
        </p:spPr>
        <p:txBody>
          <a:bodyPr/>
          <a:lstStyle/>
          <a:p>
            <a:r>
              <a:rPr lang="en-AU" altLang="en-US" dirty="0">
                <a:ea typeface="ＭＳ Ｐゴシック" panose="020B0600070205080204" pitchFamily="34" charset="-128"/>
              </a:rPr>
              <a:t>These Results Are Influential</a:t>
            </a:r>
          </a:p>
        </p:txBody>
      </p:sp>
      <p:sp>
        <p:nvSpPr>
          <p:cNvPr id="12291" name="Content Placeholder 2">
            <a:extLst>
              <a:ext uri="{FF2B5EF4-FFF2-40B4-BE49-F238E27FC236}">
                <a16:creationId xmlns:a16="http://schemas.microsoft.com/office/drawing/2014/main" id="{A4EE7E30-6881-4694-84F6-8B4119BE07B1}"/>
              </a:ext>
            </a:extLst>
          </p:cNvPr>
          <p:cNvSpPr>
            <a:spLocks noGrp="1"/>
          </p:cNvSpPr>
          <p:nvPr>
            <p:ph idx="1"/>
          </p:nvPr>
        </p:nvSpPr>
        <p:spPr>
          <a:xfrm>
            <a:off x="107504" y="980728"/>
            <a:ext cx="8784976" cy="5877272"/>
          </a:xfrm>
        </p:spPr>
        <p:txBody>
          <a:bodyPr/>
          <a:lstStyle/>
          <a:p>
            <a:r>
              <a:rPr lang="en-AU" altLang="en-US" dirty="0">
                <a:ea typeface="ＭＳ Ｐゴシック" panose="020B0600070205080204" pitchFamily="34" charset="-128"/>
              </a:rPr>
              <a:t>Results like those in </a:t>
            </a:r>
            <a:r>
              <a:rPr lang="en-AU" altLang="en-US" dirty="0" err="1">
                <a:ea typeface="ＭＳ Ｐゴシック" panose="020B0600070205080204" pitchFamily="34" charset="-128"/>
              </a:rPr>
              <a:t>Mirrlees</a:t>
            </a:r>
            <a:r>
              <a:rPr lang="en-AU" altLang="en-US" dirty="0">
                <a:ea typeface="ＭＳ Ｐゴシック" panose="020B0600070205080204" pitchFamily="34" charset="-128"/>
              </a:rPr>
              <a:t> (1971) and Summers (1981), plus the theory results, and later papers like Hausman (1981), seem influential:</a:t>
            </a:r>
          </a:p>
          <a:p>
            <a:endParaRPr lang="en-AU" altLang="en-US" sz="1200" dirty="0">
              <a:ea typeface="ＭＳ Ｐゴシック" panose="020B0600070205080204" pitchFamily="34" charset="-128"/>
            </a:endParaRPr>
          </a:p>
          <a:p>
            <a:r>
              <a:rPr lang="en-AU" altLang="en-US" dirty="0">
                <a:ea typeface="ＭＳ Ｐゴシック" panose="020B0600070205080204" pitchFamily="34" charset="-128"/>
              </a:rPr>
              <a:t>Over the past 30 to 40 years most OECD countries have shifted towards:</a:t>
            </a:r>
          </a:p>
          <a:p>
            <a:pPr lvl="1"/>
            <a:r>
              <a:rPr lang="en-AU" altLang="en-US" sz="3200" dirty="0">
                <a:ea typeface="ＭＳ Ｐゴシック" panose="020B0600070205080204" pitchFamily="34" charset="-128"/>
              </a:rPr>
              <a:t>1) </a:t>
            </a:r>
            <a:r>
              <a:rPr lang="en-AU" altLang="en-US" sz="3200" dirty="0">
                <a:solidFill>
                  <a:srgbClr val="0070C0"/>
                </a:solidFill>
                <a:ea typeface="ＭＳ Ｐゴシック" panose="020B0600070205080204" pitchFamily="34" charset="-128"/>
              </a:rPr>
              <a:t>Less progressive income tax schedules</a:t>
            </a:r>
            <a:r>
              <a:rPr lang="en-AU" altLang="en-US" sz="3200" dirty="0">
                <a:ea typeface="ＭＳ Ｐゴシック" panose="020B0600070205080204" pitchFamily="34" charset="-128"/>
              </a:rPr>
              <a:t> with lower top rates, and</a:t>
            </a:r>
          </a:p>
          <a:p>
            <a:pPr lvl="1"/>
            <a:r>
              <a:rPr lang="en-AU" altLang="en-US" sz="3200" dirty="0">
                <a:ea typeface="ＭＳ Ｐゴシック" panose="020B0600070205080204" pitchFamily="34" charset="-128"/>
              </a:rPr>
              <a:t>2) </a:t>
            </a:r>
            <a:r>
              <a:rPr lang="en-AU" altLang="en-US" sz="3200" dirty="0">
                <a:solidFill>
                  <a:srgbClr val="0070C0"/>
                </a:solidFill>
                <a:ea typeface="ＭＳ Ｐゴシック" panose="020B0600070205080204" pitchFamily="34" charset="-128"/>
              </a:rPr>
              <a:t>Lower tax rates on capital income</a:t>
            </a:r>
            <a:endParaRPr lang="en-AU" altLang="en-US" dirty="0">
              <a:solidFill>
                <a:srgbClr val="0070C0"/>
              </a:solidFill>
              <a:ea typeface="ＭＳ Ｐゴシック" panose="020B0600070205080204" pitchFamily="34" charset="-128"/>
            </a:endParaRPr>
          </a:p>
          <a:p>
            <a:endParaRPr lang="en-AU" altLang="en-US" sz="800" dirty="0">
              <a:ea typeface="ＭＳ Ｐゴシック" panose="020B0600070205080204" pitchFamily="34" charset="-128"/>
            </a:endParaRPr>
          </a:p>
          <a:p>
            <a:r>
              <a:rPr lang="en-AU" altLang="en-US" sz="2800" dirty="0">
                <a:ea typeface="ＭＳ Ｐゴシック" panose="020B0600070205080204" pitchFamily="34" charset="-128"/>
              </a:rPr>
              <a:t>Average top income tax rate in OECD fell from </a:t>
            </a:r>
            <a:r>
              <a:rPr lang="en-AU" altLang="en-US" sz="2800" dirty="0">
                <a:solidFill>
                  <a:srgbClr val="FF0000"/>
                </a:solidFill>
                <a:ea typeface="ＭＳ Ｐゴシック" panose="020B0600070205080204" pitchFamily="34" charset="-128"/>
              </a:rPr>
              <a:t>62%</a:t>
            </a:r>
            <a:r>
              <a:rPr lang="en-AU" altLang="en-US" sz="2800" dirty="0">
                <a:ea typeface="ＭＳ Ｐゴシック" panose="020B0600070205080204" pitchFamily="34" charset="-128"/>
              </a:rPr>
              <a:t> in 1980 to </a:t>
            </a:r>
            <a:r>
              <a:rPr lang="en-AU" altLang="en-US" sz="2800" dirty="0">
                <a:solidFill>
                  <a:srgbClr val="FF0000"/>
                </a:solidFill>
                <a:ea typeface="ＭＳ Ｐゴシック" panose="020B0600070205080204" pitchFamily="34" charset="-128"/>
              </a:rPr>
              <a:t>40%</a:t>
            </a:r>
            <a:r>
              <a:rPr lang="en-AU" altLang="en-US" sz="2800" dirty="0">
                <a:ea typeface="ＭＳ Ｐゴシック" panose="020B0600070205080204" pitchFamily="34" charset="-128"/>
              </a:rPr>
              <a:t> in 1999 – see Gerber et al (OBES 2020)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67EA8BC-4579-498B-9673-67AD56EE0EE2}"/>
              </a:ext>
            </a:extLst>
          </p:cNvPr>
          <p:cNvSpPr>
            <a:spLocks noGrp="1"/>
          </p:cNvSpPr>
          <p:nvPr>
            <p:ph type="title"/>
          </p:nvPr>
        </p:nvSpPr>
        <p:spPr>
          <a:xfrm>
            <a:off x="539552" y="1"/>
            <a:ext cx="7920880" cy="908720"/>
          </a:xfrm>
        </p:spPr>
        <p:txBody>
          <a:bodyPr/>
          <a:lstStyle/>
          <a:p>
            <a:r>
              <a:rPr lang="en-AU" altLang="en-US" dirty="0">
                <a:ea typeface="ＭＳ Ｐゴシック" panose="020B0600070205080204" pitchFamily="34" charset="-128"/>
              </a:rPr>
              <a:t>A Puzzle</a:t>
            </a:r>
          </a:p>
        </p:txBody>
      </p:sp>
      <p:sp>
        <p:nvSpPr>
          <p:cNvPr id="13315" name="Content Placeholder 2">
            <a:extLst>
              <a:ext uri="{FF2B5EF4-FFF2-40B4-BE49-F238E27FC236}">
                <a16:creationId xmlns:a16="http://schemas.microsoft.com/office/drawing/2014/main" id="{E44C6ADB-CF59-4FD3-B7B7-B79D39952503}"/>
              </a:ext>
            </a:extLst>
          </p:cNvPr>
          <p:cNvSpPr>
            <a:spLocks noGrp="1"/>
          </p:cNvSpPr>
          <p:nvPr>
            <p:ph idx="1"/>
          </p:nvPr>
        </p:nvSpPr>
        <p:spPr>
          <a:xfrm>
            <a:off x="457200" y="980729"/>
            <a:ext cx="8229600" cy="5688360"/>
          </a:xfrm>
        </p:spPr>
        <p:txBody>
          <a:bodyPr/>
          <a:lstStyle/>
          <a:p>
            <a:r>
              <a:rPr lang="en-AU" altLang="en-US" dirty="0">
                <a:ea typeface="ＭＳ Ｐゴシック" panose="020B0600070205080204" pitchFamily="34" charset="-128"/>
              </a:rPr>
              <a:t>Interestingly, these two policies derive from </a:t>
            </a:r>
            <a:r>
              <a:rPr lang="en-AU" altLang="en-US" b="1" i="1" dirty="0">
                <a:solidFill>
                  <a:srgbClr val="7030A0"/>
                </a:solidFill>
                <a:ea typeface="ＭＳ Ｐゴシック" panose="020B0600070205080204" pitchFamily="34" charset="-128"/>
              </a:rPr>
              <a:t>contradictory</a:t>
            </a:r>
            <a:r>
              <a:rPr lang="en-AU" altLang="en-US" dirty="0">
                <a:ea typeface="ＭＳ Ｐゴシック" panose="020B0600070205080204" pitchFamily="34" charset="-128"/>
              </a:rPr>
              <a:t> views about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elasticities:</a:t>
            </a:r>
          </a:p>
          <a:p>
            <a:pPr lvl="1"/>
            <a:r>
              <a:rPr lang="en-AU" altLang="en-US" sz="3200" dirty="0">
                <a:ea typeface="ＭＳ Ｐゴシック" panose="020B0600070205080204" pitchFamily="34" charset="-128"/>
              </a:rPr>
              <a:t>Elastic → A relatively flat tax on earnings with a low top rate</a:t>
            </a:r>
          </a:p>
          <a:p>
            <a:pPr lvl="1"/>
            <a:r>
              <a:rPr lang="en-AU" altLang="en-US" sz="3200" dirty="0">
                <a:ea typeface="ＭＳ Ｐゴシック" panose="020B0600070205080204" pitchFamily="34" charset="-128"/>
              </a:rPr>
              <a:t>Inelastic → Low tax rates on capital income </a:t>
            </a:r>
            <a:endParaRPr lang="en-AU" altLang="en-US" dirty="0">
              <a:ea typeface="ＭＳ Ｐゴシック" panose="020B0600070205080204" pitchFamily="34" charset="-128"/>
            </a:endParaRPr>
          </a:p>
          <a:p>
            <a:endParaRPr lang="en-AU" altLang="en-US" sz="1600" dirty="0">
              <a:ea typeface="ＭＳ Ｐゴシック" panose="020B0600070205080204" pitchFamily="34" charset="-128"/>
            </a:endParaRPr>
          </a:p>
          <a:p>
            <a:r>
              <a:rPr lang="en-AU" altLang="en-US" dirty="0">
                <a:ea typeface="ＭＳ Ｐゴシック" panose="020B0600070205080204" pitchFamily="34" charset="-128"/>
              </a:rPr>
              <a:t>Elastic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may justify low tax rates on earnings, but it also implies shifting more of the tax burden onto capital.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AE68D62-4D5F-4741-BC1B-C8A8EEFA536E}"/>
              </a:ext>
            </a:extLst>
          </p:cNvPr>
          <p:cNvSpPr>
            <a:spLocks noGrp="1"/>
          </p:cNvSpPr>
          <p:nvPr>
            <p:ph type="title"/>
          </p:nvPr>
        </p:nvSpPr>
        <p:spPr>
          <a:xfrm>
            <a:off x="457200" y="1"/>
            <a:ext cx="8229600" cy="908719"/>
          </a:xfrm>
        </p:spPr>
        <p:txBody>
          <a:bodyPr/>
          <a:lstStyle/>
          <a:p>
            <a:r>
              <a:rPr lang="en-AU" altLang="en-US" dirty="0">
                <a:ea typeface="ＭＳ Ｐゴシック" panose="020B0600070205080204" pitchFamily="34" charset="-128"/>
              </a:rPr>
              <a:t>Recent Work on Optimal Taxes</a:t>
            </a:r>
          </a:p>
        </p:txBody>
      </p:sp>
      <p:sp>
        <p:nvSpPr>
          <p:cNvPr id="14339" name="Content Placeholder 2">
            <a:extLst>
              <a:ext uri="{FF2B5EF4-FFF2-40B4-BE49-F238E27FC236}">
                <a16:creationId xmlns:a16="http://schemas.microsoft.com/office/drawing/2014/main" id="{5A3E899C-0B98-4B6D-BF08-3B1C5D7E8D1D}"/>
              </a:ext>
            </a:extLst>
          </p:cNvPr>
          <p:cNvSpPr>
            <a:spLocks noGrp="1"/>
          </p:cNvSpPr>
          <p:nvPr>
            <p:ph idx="1"/>
          </p:nvPr>
        </p:nvSpPr>
        <p:spPr>
          <a:xfrm>
            <a:off x="457200" y="1124745"/>
            <a:ext cx="8363272" cy="5472906"/>
          </a:xfrm>
        </p:spPr>
        <p:txBody>
          <a:bodyPr/>
          <a:lstStyle/>
          <a:p>
            <a:r>
              <a:rPr lang="en-AU" altLang="en-US" dirty="0">
                <a:ea typeface="ＭＳ Ｐゴシック" panose="020B0600070205080204" pitchFamily="34" charset="-128"/>
              </a:rPr>
              <a:t>Since the early work of </a:t>
            </a:r>
            <a:r>
              <a:rPr lang="en-AU" altLang="en-US" dirty="0" err="1">
                <a:ea typeface="ＭＳ Ｐゴシック" panose="020B0600070205080204" pitchFamily="34" charset="-128"/>
              </a:rPr>
              <a:t>Mirrlees</a:t>
            </a:r>
            <a:r>
              <a:rPr lang="en-AU" altLang="en-US" dirty="0">
                <a:ea typeface="ＭＳ Ｐゴシック" panose="020B0600070205080204" pitchFamily="34" charset="-128"/>
              </a:rPr>
              <a:t> and Summers, subsequent work on optimal tax has relied on increasingly sophisticated macro models:</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Dynamic stochastic general equilibrium models (DSGE), incorporating overlapping generations (OLG) of </a:t>
            </a:r>
            <a:r>
              <a:rPr lang="en-AU" altLang="en-US" u="sng" dirty="0">
                <a:ea typeface="ＭＳ Ｐゴシック" panose="020B0600070205080204" pitchFamily="34" charset="-128"/>
              </a:rPr>
              <a:t>heterogeneous</a:t>
            </a:r>
            <a:r>
              <a:rPr lang="en-AU" altLang="en-US" dirty="0">
                <a:ea typeface="ＭＳ Ｐゴシック" panose="020B0600070205080204" pitchFamily="34" charset="-128"/>
              </a:rPr>
              <a:t> consumers </a:t>
            </a:r>
          </a:p>
          <a:p>
            <a:endParaRPr lang="en-AU" altLang="en-US" sz="800" dirty="0">
              <a:ea typeface="ＭＳ Ｐゴシック" panose="020B0600070205080204" pitchFamily="34" charset="-128"/>
            </a:endParaRPr>
          </a:p>
          <a:p>
            <a:r>
              <a:rPr lang="en-AU" altLang="en-US" dirty="0">
                <a:solidFill>
                  <a:srgbClr val="00B0F0"/>
                </a:solidFill>
                <a:ea typeface="ＭＳ Ｐゴシック" panose="020B0600070205080204" pitchFamily="34" charset="-128"/>
              </a:rPr>
              <a:t>But the treatment of </a:t>
            </a:r>
            <a:r>
              <a:rPr lang="en-AU" altLang="en-US" dirty="0" err="1">
                <a:solidFill>
                  <a:srgbClr val="00B0F0"/>
                </a:solidFill>
                <a:ea typeface="ＭＳ Ｐゴシック" panose="020B0600070205080204" pitchFamily="34" charset="-128"/>
              </a:rPr>
              <a:t>labor</a:t>
            </a:r>
            <a:r>
              <a:rPr lang="en-AU" altLang="en-US" dirty="0">
                <a:solidFill>
                  <a:srgbClr val="00B0F0"/>
                </a:solidFill>
                <a:ea typeface="ＭＳ Ｐゴシック" panose="020B0600070205080204" pitchFamily="34" charset="-128"/>
              </a:rPr>
              <a:t> supply in these models has generally remained very simple</a:t>
            </a:r>
          </a:p>
          <a:p>
            <a:pPr lvl="1"/>
            <a:r>
              <a:rPr lang="en-AU" altLang="en-US" sz="3200" dirty="0">
                <a:solidFill>
                  <a:srgbClr val="00B0F0"/>
                </a:solidFill>
                <a:ea typeface="ＭＳ Ｐゴシック" panose="020B0600070205080204" pitchFamily="34" charset="-128"/>
              </a:rPr>
              <a:t>A point I’ll return to later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428ED3D-AE00-4904-85EC-DC1F99FF4B4C}"/>
              </a:ext>
            </a:extLst>
          </p:cNvPr>
          <p:cNvSpPr>
            <a:spLocks noGrp="1"/>
          </p:cNvSpPr>
          <p:nvPr>
            <p:ph type="title"/>
          </p:nvPr>
        </p:nvSpPr>
        <p:spPr>
          <a:xfrm>
            <a:off x="611560" y="0"/>
            <a:ext cx="8075240" cy="836712"/>
          </a:xfrm>
        </p:spPr>
        <p:txBody>
          <a:bodyPr/>
          <a:lstStyle/>
          <a:p>
            <a:r>
              <a:rPr lang="en-AU" altLang="en-US" dirty="0">
                <a:ea typeface="ＭＳ Ｐゴシック" panose="020B0600070205080204" pitchFamily="34" charset="-128"/>
              </a:rPr>
              <a:t>Recent Work on Optimal Taxes</a:t>
            </a:r>
          </a:p>
        </p:txBody>
      </p:sp>
      <p:sp>
        <p:nvSpPr>
          <p:cNvPr id="15363" name="Content Placeholder 2">
            <a:extLst>
              <a:ext uri="{FF2B5EF4-FFF2-40B4-BE49-F238E27FC236}">
                <a16:creationId xmlns:a16="http://schemas.microsoft.com/office/drawing/2014/main" id="{C1A118CB-8AAD-4297-9360-7F32198647B2}"/>
              </a:ext>
            </a:extLst>
          </p:cNvPr>
          <p:cNvSpPr>
            <a:spLocks noGrp="1"/>
          </p:cNvSpPr>
          <p:nvPr>
            <p:ph idx="1"/>
          </p:nvPr>
        </p:nvSpPr>
        <p:spPr>
          <a:xfrm>
            <a:off x="179512" y="1052736"/>
            <a:ext cx="8568952" cy="5400600"/>
          </a:xfrm>
        </p:spPr>
        <p:txBody>
          <a:bodyPr/>
          <a:lstStyle/>
          <a:p>
            <a:r>
              <a:rPr lang="en-AU" altLang="en-US" dirty="0">
                <a:ea typeface="ＭＳ Ｐゴシック" panose="020B0600070205080204" pitchFamily="34" charset="-128"/>
              </a:rPr>
              <a:t>Conesa, Kitao and Krueger (AER 2009) is a key recent paper in the DSGE-OLG framework.</a:t>
            </a:r>
          </a:p>
          <a:p>
            <a:r>
              <a:rPr lang="en-AU" altLang="en-US" dirty="0">
                <a:ea typeface="ＭＳ Ｐゴシック" panose="020B0600070205080204" pitchFamily="34" charset="-128"/>
              </a:rPr>
              <a:t>In their model:</a:t>
            </a:r>
          </a:p>
          <a:p>
            <a:pPr lvl="1"/>
            <a:r>
              <a:rPr lang="en-AU" altLang="en-US" b="1" dirty="0" err="1">
                <a:solidFill>
                  <a:srgbClr val="00B0F0"/>
                </a:solidFill>
                <a:ea typeface="ＭＳ Ｐゴシック" panose="020B0600070205080204" pitchFamily="34" charset="-128"/>
              </a:rPr>
              <a:t>Labor</a:t>
            </a:r>
            <a:r>
              <a:rPr lang="en-AU" altLang="en-US" b="1" dirty="0">
                <a:solidFill>
                  <a:srgbClr val="00B0F0"/>
                </a:solidFill>
                <a:ea typeface="ＭＳ Ｐゴシック" panose="020B0600070205080204" pitchFamily="34" charset="-128"/>
              </a:rPr>
              <a:t> supply is elastic (Frisch = 1.0)</a:t>
            </a:r>
          </a:p>
          <a:p>
            <a:pPr lvl="1"/>
            <a:r>
              <a:rPr lang="en-AU" altLang="en-US" dirty="0">
                <a:ea typeface="ＭＳ Ｐゴシック" panose="020B0600070205080204" pitchFamily="34" charset="-128"/>
              </a:rPr>
              <a:t>Workers face wage shocks and borrowing constraints</a:t>
            </a:r>
          </a:p>
          <a:p>
            <a:pPr lvl="1"/>
            <a:r>
              <a:rPr lang="en-AU" altLang="en-US" dirty="0">
                <a:solidFill>
                  <a:srgbClr val="00B050"/>
                </a:solidFill>
                <a:ea typeface="ＭＳ Ｐゴシック" panose="020B0600070205080204" pitchFamily="34" charset="-128"/>
              </a:rPr>
              <a:t>Wages are exogenous</a:t>
            </a:r>
            <a:r>
              <a:rPr lang="en-AU" altLang="en-US" dirty="0">
                <a:ea typeface="ＭＳ Ｐゴシック" panose="020B0600070205080204" pitchFamily="34" charset="-128"/>
              </a:rPr>
              <a:t>: Not affected by human capital investment</a:t>
            </a:r>
          </a:p>
          <a:p>
            <a:pPr lvl="1"/>
            <a:r>
              <a:rPr lang="en-AU" altLang="en-US" dirty="0">
                <a:ea typeface="ＭＳ Ｐゴシック" panose="020B0600070205080204" pitchFamily="34" charset="-128"/>
              </a:rPr>
              <a:t>Hours is a choice variable, but…</a:t>
            </a:r>
          </a:p>
          <a:p>
            <a:pPr lvl="1"/>
            <a:r>
              <a:rPr lang="en-AU" altLang="en-US" dirty="0" err="1">
                <a:solidFill>
                  <a:srgbClr val="00B050"/>
                </a:solidFill>
                <a:ea typeface="ＭＳ Ｐゴシック" panose="020B0600070205080204" pitchFamily="34" charset="-128"/>
              </a:rPr>
              <a:t>Labor</a:t>
            </a:r>
            <a:r>
              <a:rPr lang="en-AU" altLang="en-US" dirty="0">
                <a:solidFill>
                  <a:srgbClr val="00B050"/>
                </a:solidFill>
                <a:ea typeface="ＭＳ Ｐゴシック" panose="020B0600070205080204" pitchFamily="34" charset="-128"/>
              </a:rPr>
              <a:t> force </a:t>
            </a:r>
            <a:r>
              <a:rPr lang="en-AU" altLang="en-US" i="1" dirty="0">
                <a:solidFill>
                  <a:srgbClr val="00B050"/>
                </a:solidFill>
                <a:ea typeface="ＭＳ Ｐゴシック" panose="020B0600070205080204" pitchFamily="34" charset="-128"/>
              </a:rPr>
              <a:t>participation</a:t>
            </a:r>
            <a:r>
              <a:rPr lang="en-AU" altLang="en-US" dirty="0">
                <a:solidFill>
                  <a:srgbClr val="00B050"/>
                </a:solidFill>
                <a:ea typeface="ＭＳ Ｐゴシック" panose="020B0600070205080204" pitchFamily="34" charset="-128"/>
              </a:rPr>
              <a:t> is not a choice</a:t>
            </a:r>
            <a:r>
              <a:rPr lang="en-AU" altLang="en-US" dirty="0">
                <a:ea typeface="ＭＳ Ｐゴシック" panose="020B0600070205080204" pitchFamily="34" charset="-128"/>
              </a:rPr>
              <a:t> (all agents work up until a fixed retirement 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B1D9D17-1D21-4FCC-A8BB-3955EEFDF10D}"/>
              </a:ext>
            </a:extLst>
          </p:cNvPr>
          <p:cNvSpPr>
            <a:spLocks noGrp="1"/>
          </p:cNvSpPr>
          <p:nvPr>
            <p:ph type="title"/>
          </p:nvPr>
        </p:nvSpPr>
        <p:spPr>
          <a:xfrm>
            <a:off x="395536" y="1"/>
            <a:ext cx="8424936" cy="980728"/>
          </a:xfrm>
        </p:spPr>
        <p:txBody>
          <a:bodyPr/>
          <a:lstStyle/>
          <a:p>
            <a:r>
              <a:rPr lang="en-AU" altLang="en-US" dirty="0">
                <a:ea typeface="ＭＳ Ｐゴシック" panose="020B0600070205080204" pitchFamily="34" charset="-128"/>
              </a:rPr>
              <a:t>Conesa, Kitao, Krueger (AER 2009)</a:t>
            </a:r>
          </a:p>
        </p:txBody>
      </p:sp>
      <p:sp>
        <p:nvSpPr>
          <p:cNvPr id="16387" name="Content Placeholder 2">
            <a:extLst>
              <a:ext uri="{FF2B5EF4-FFF2-40B4-BE49-F238E27FC236}">
                <a16:creationId xmlns:a16="http://schemas.microsoft.com/office/drawing/2014/main" id="{78ED2D46-A4AC-4897-8A06-FCF81A113BD4}"/>
              </a:ext>
            </a:extLst>
          </p:cNvPr>
          <p:cNvSpPr>
            <a:spLocks noGrp="1"/>
          </p:cNvSpPr>
          <p:nvPr>
            <p:ph idx="1"/>
          </p:nvPr>
        </p:nvSpPr>
        <p:spPr>
          <a:xfrm>
            <a:off x="457200" y="980729"/>
            <a:ext cx="8229600" cy="5401021"/>
          </a:xfrm>
        </p:spPr>
        <p:txBody>
          <a:bodyPr/>
          <a:lstStyle/>
          <a:p>
            <a:r>
              <a:rPr lang="en-AU" altLang="en-US" dirty="0">
                <a:ea typeface="ＭＳ Ｐゴシック" panose="020B0600070205080204" pitchFamily="34" charset="-128"/>
              </a:rPr>
              <a:t>Calibrating their model to fit US data, they solve for an optimal tax structure that involves:</a:t>
            </a:r>
          </a:p>
          <a:p>
            <a:pPr lvl="1"/>
            <a:r>
              <a:rPr lang="en-AU" altLang="en-US" sz="3200" dirty="0">
                <a:ea typeface="ＭＳ Ｐゴシック" panose="020B0600070205080204" pitchFamily="34" charset="-128"/>
              </a:rPr>
              <a:t>A </a:t>
            </a:r>
            <a:r>
              <a:rPr lang="en-AU" altLang="en-US" sz="3200" dirty="0">
                <a:solidFill>
                  <a:srgbClr val="FF0000"/>
                </a:solidFill>
                <a:ea typeface="ＭＳ Ｐゴシック" panose="020B0600070205080204" pitchFamily="34" charset="-128"/>
              </a:rPr>
              <a:t>36%</a:t>
            </a:r>
            <a:r>
              <a:rPr lang="en-AU" altLang="en-US" sz="3200" dirty="0">
                <a:ea typeface="ＭＳ Ｐゴシック" panose="020B0600070205080204" pitchFamily="34" charset="-128"/>
              </a:rPr>
              <a:t> tax on capital income</a:t>
            </a:r>
          </a:p>
          <a:p>
            <a:pPr lvl="1"/>
            <a:r>
              <a:rPr lang="en-AU" altLang="en-US" sz="3200" dirty="0">
                <a:ea typeface="ＭＳ Ｐゴシック" panose="020B0600070205080204" pitchFamily="34" charset="-128"/>
              </a:rPr>
              <a:t>An income tax with a US$7,200 deduction followed by a </a:t>
            </a:r>
            <a:r>
              <a:rPr lang="en-AU" altLang="en-US" sz="3200" dirty="0">
                <a:solidFill>
                  <a:srgbClr val="FF0000"/>
                </a:solidFill>
                <a:ea typeface="ＭＳ Ｐゴシック" panose="020B0600070205080204" pitchFamily="34" charset="-128"/>
              </a:rPr>
              <a:t>23%</a:t>
            </a:r>
            <a:r>
              <a:rPr lang="en-AU" altLang="en-US" sz="3200" dirty="0">
                <a:ea typeface="ＭＳ Ｐゴシック" panose="020B0600070205080204" pitchFamily="34" charset="-128"/>
              </a:rPr>
              <a:t> flat rate.</a:t>
            </a:r>
          </a:p>
          <a:p>
            <a:endParaRPr lang="en-AU" altLang="en-US" sz="800" dirty="0">
              <a:ea typeface="ＭＳ Ｐゴシック" panose="020B0600070205080204" pitchFamily="34" charset="-128"/>
            </a:endParaRPr>
          </a:p>
          <a:p>
            <a:r>
              <a:rPr lang="en-AU" altLang="en-US" dirty="0">
                <a:solidFill>
                  <a:srgbClr val="00B050"/>
                </a:solidFill>
                <a:ea typeface="ＭＳ Ｐゴシック" panose="020B0600070205080204" pitchFamily="34" charset="-128"/>
              </a:rPr>
              <a:t>The high capital tax is surprising, given the strong prior consensus of economists that capital should not be taxed.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BC8278A-562E-4719-AD4D-B190CCA34865}"/>
              </a:ext>
            </a:extLst>
          </p:cNvPr>
          <p:cNvSpPr>
            <a:spLocks noGrp="1"/>
          </p:cNvSpPr>
          <p:nvPr>
            <p:ph type="title"/>
          </p:nvPr>
        </p:nvSpPr>
        <p:spPr>
          <a:xfrm>
            <a:off x="755576" y="0"/>
            <a:ext cx="7632848" cy="980728"/>
          </a:xfrm>
        </p:spPr>
        <p:txBody>
          <a:bodyPr/>
          <a:lstStyle/>
          <a:p>
            <a:r>
              <a:rPr lang="en-AU" altLang="en-US" dirty="0">
                <a:ea typeface="ＭＳ Ｐゴシック" panose="020B0600070205080204" pitchFamily="34" charset="-128"/>
              </a:rPr>
              <a:t>Why Such a high tax on Capital?</a:t>
            </a:r>
          </a:p>
        </p:txBody>
      </p:sp>
      <p:sp>
        <p:nvSpPr>
          <p:cNvPr id="17411" name="Content Placeholder 2">
            <a:extLst>
              <a:ext uri="{FF2B5EF4-FFF2-40B4-BE49-F238E27FC236}">
                <a16:creationId xmlns:a16="http://schemas.microsoft.com/office/drawing/2014/main" id="{A19E7535-6F60-4DCE-AF9A-AE86AE89E981}"/>
              </a:ext>
            </a:extLst>
          </p:cNvPr>
          <p:cNvSpPr>
            <a:spLocks noGrp="1"/>
          </p:cNvSpPr>
          <p:nvPr>
            <p:ph idx="1"/>
          </p:nvPr>
        </p:nvSpPr>
        <p:spPr>
          <a:xfrm>
            <a:off x="179388" y="1196753"/>
            <a:ext cx="8713787" cy="5256436"/>
          </a:xfrm>
        </p:spPr>
        <p:txBody>
          <a:bodyPr/>
          <a:lstStyle/>
          <a:p>
            <a:r>
              <a:rPr lang="en-AU" altLang="en-US" dirty="0">
                <a:ea typeface="ＭＳ Ｐゴシック" panose="020B0600070205080204" pitchFamily="34" charset="-128"/>
              </a:rPr>
              <a:t>First, note that theoretical results saying capital should not be taxed at all</a:t>
            </a:r>
          </a:p>
          <a:p>
            <a:pPr lvl="1"/>
            <a:r>
              <a:rPr lang="en-AU" altLang="en-US" dirty="0">
                <a:ea typeface="ＭＳ Ｐゴシック" panose="020B0600070205080204" pitchFamily="34" charset="-128"/>
              </a:rPr>
              <a:t>Atkinson-Stiglitz (1976), Judd (1985), </a:t>
            </a:r>
            <a:r>
              <a:rPr lang="en-AU" altLang="en-US" dirty="0" err="1">
                <a:ea typeface="ＭＳ Ｐゴシック" panose="020B0600070205080204" pitchFamily="34" charset="-128"/>
              </a:rPr>
              <a:t>Chamley</a:t>
            </a:r>
            <a:r>
              <a:rPr lang="en-AU" altLang="en-US" dirty="0">
                <a:ea typeface="ＭＳ Ｐゴシック" panose="020B0600070205080204" pitchFamily="34" charset="-128"/>
              </a:rPr>
              <a:t> (1986)</a:t>
            </a:r>
          </a:p>
          <a:p>
            <a:endParaRPr lang="en-AU" altLang="en-US" sz="800" dirty="0">
              <a:ea typeface="ＭＳ Ｐゴシック" panose="020B0600070205080204" pitchFamily="34" charset="-128"/>
            </a:endParaRPr>
          </a:p>
          <a:p>
            <a:pPr marL="0" indent="0">
              <a:buNone/>
            </a:pPr>
            <a:r>
              <a:rPr lang="en-AU" altLang="en-US" dirty="0">
                <a:ea typeface="ＭＳ Ｐゴシック" panose="020B0600070205080204" pitchFamily="34" charset="-128"/>
              </a:rPr>
              <a:t>   Applies to models with </a:t>
            </a:r>
            <a:r>
              <a:rPr lang="en-AU" altLang="en-US" i="1" dirty="0">
                <a:solidFill>
                  <a:srgbClr val="7030A0"/>
                </a:solidFill>
                <a:ea typeface="ＭＳ Ｐゴシック" panose="020B0600070205080204" pitchFamily="34" charset="-128"/>
              </a:rPr>
              <a:t>infinitely lived agents</a:t>
            </a:r>
            <a:r>
              <a:rPr lang="en-AU" altLang="en-US" dirty="0">
                <a:ea typeface="ＭＳ Ｐゴシック" panose="020B0600070205080204" pitchFamily="34" charset="-128"/>
              </a:rPr>
              <a:t> (or</a:t>
            </a:r>
          </a:p>
          <a:p>
            <a:pPr marL="0" indent="0">
              <a:buNone/>
            </a:pPr>
            <a:r>
              <a:rPr lang="en-AU" altLang="en-US" dirty="0">
                <a:ea typeface="ＭＳ Ｐゴシック" panose="020B0600070205080204" pitchFamily="34" charset="-128"/>
              </a:rPr>
              <a:t>   dynastic linkages)</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It does not carry over to models with overlapping generations of </a:t>
            </a:r>
            <a:r>
              <a:rPr lang="en-AU" altLang="en-US" i="1" dirty="0">
                <a:solidFill>
                  <a:srgbClr val="00B050"/>
                </a:solidFill>
                <a:ea typeface="ＭＳ Ｐゴシック" panose="020B0600070205080204" pitchFamily="34" charset="-128"/>
              </a:rPr>
              <a:t>finite lived heterogeneous agents</a:t>
            </a:r>
            <a:r>
              <a:rPr lang="en-AU" altLang="en-US" dirty="0">
                <a:ea typeface="ＭＳ Ｐゴシック" panose="020B0600070205080204" pitchFamily="34" charset="-128"/>
              </a:rPr>
              <a:t>, as Conesa, Kitao, Krueger (AER 2009) illustrates.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277F8E9-8917-4C8C-AC7D-475BA5FCE2ED}"/>
              </a:ext>
            </a:extLst>
          </p:cNvPr>
          <p:cNvSpPr>
            <a:spLocks noGrp="1"/>
          </p:cNvSpPr>
          <p:nvPr>
            <p:ph type="title"/>
          </p:nvPr>
        </p:nvSpPr>
        <p:spPr>
          <a:xfrm>
            <a:off x="395536" y="0"/>
            <a:ext cx="8291264" cy="692696"/>
          </a:xfrm>
        </p:spPr>
        <p:txBody>
          <a:bodyPr/>
          <a:lstStyle/>
          <a:p>
            <a:r>
              <a:rPr lang="en-AU" altLang="en-US" dirty="0">
                <a:ea typeface="ＭＳ Ｐゴシック" panose="020B0600070205080204" pitchFamily="34" charset="-128"/>
              </a:rPr>
              <a:t>Conesa, Kitao, Krueger (AER 2009)</a:t>
            </a:r>
          </a:p>
        </p:txBody>
      </p:sp>
      <p:sp>
        <p:nvSpPr>
          <p:cNvPr id="18435" name="Content Placeholder 2">
            <a:extLst>
              <a:ext uri="{FF2B5EF4-FFF2-40B4-BE49-F238E27FC236}">
                <a16:creationId xmlns:a16="http://schemas.microsoft.com/office/drawing/2014/main" id="{54B55B6D-643E-4F25-9317-F109620183ED}"/>
              </a:ext>
            </a:extLst>
          </p:cNvPr>
          <p:cNvSpPr>
            <a:spLocks noGrp="1"/>
          </p:cNvSpPr>
          <p:nvPr>
            <p:ph idx="1"/>
          </p:nvPr>
        </p:nvSpPr>
        <p:spPr>
          <a:xfrm>
            <a:off x="250825" y="692696"/>
            <a:ext cx="8713788" cy="6165305"/>
          </a:xfrm>
        </p:spPr>
        <p:txBody>
          <a:bodyPr/>
          <a:lstStyle/>
          <a:p>
            <a:r>
              <a:rPr lang="en-AU" altLang="en-US" dirty="0">
                <a:ea typeface="ＭＳ Ｐゴシック" panose="020B0600070205080204" pitchFamily="34" charset="-128"/>
              </a:rPr>
              <a:t>Conesa et al (2009) show two main features of their model drive the high capital tax:</a:t>
            </a:r>
          </a:p>
          <a:p>
            <a:pPr lvl="1"/>
            <a:r>
              <a:rPr lang="en-AU" altLang="en-US" sz="3200" b="1" dirty="0">
                <a:solidFill>
                  <a:srgbClr val="7030A0"/>
                </a:solidFill>
                <a:ea typeface="ＭＳ Ｐゴシック" panose="020B0600070205080204" pitchFamily="34" charset="-128"/>
              </a:rPr>
              <a:t>Elastic </a:t>
            </a:r>
            <a:r>
              <a:rPr lang="en-AU" altLang="en-US" sz="3200" b="1" dirty="0" err="1">
                <a:solidFill>
                  <a:srgbClr val="7030A0"/>
                </a:solidFill>
                <a:ea typeface="ＭＳ Ｐゴシック" panose="020B0600070205080204" pitchFamily="34" charset="-128"/>
              </a:rPr>
              <a:t>labor</a:t>
            </a:r>
            <a:r>
              <a:rPr lang="en-AU" altLang="en-US" sz="3200" b="1" dirty="0">
                <a:solidFill>
                  <a:srgbClr val="7030A0"/>
                </a:solidFill>
                <a:ea typeface="ＭＳ Ｐゴシック" panose="020B0600070205080204" pitchFamily="34" charset="-128"/>
              </a:rPr>
              <a:t> supply</a:t>
            </a:r>
            <a:r>
              <a:rPr lang="en-AU" altLang="en-US" sz="3200" dirty="0">
                <a:solidFill>
                  <a:srgbClr val="7030A0"/>
                </a:solidFill>
                <a:ea typeface="ＭＳ Ｐゴシック" panose="020B0600070205080204" pitchFamily="34" charset="-128"/>
              </a:rPr>
              <a:t> </a:t>
            </a:r>
            <a:r>
              <a:rPr lang="en-AU" altLang="en-US" sz="3200" dirty="0">
                <a:ea typeface="ＭＳ Ｐゴシック" panose="020B0600070205080204" pitchFamily="34" charset="-128"/>
              </a:rPr>
              <a:t>(Frisch = 1), and</a:t>
            </a:r>
          </a:p>
          <a:p>
            <a:pPr lvl="1"/>
            <a:r>
              <a:rPr lang="en-AU" altLang="en-US" sz="3200" b="1" dirty="0" err="1">
                <a:solidFill>
                  <a:srgbClr val="7030A0"/>
                </a:solidFill>
                <a:ea typeface="ＭＳ Ｐゴシック" panose="020B0600070205080204" pitchFamily="34" charset="-128"/>
              </a:rPr>
              <a:t>Labor</a:t>
            </a:r>
            <a:r>
              <a:rPr lang="en-AU" altLang="en-US" sz="3200" b="1" dirty="0">
                <a:solidFill>
                  <a:srgbClr val="7030A0"/>
                </a:solidFill>
                <a:ea typeface="ＭＳ Ｐゴシック" panose="020B0600070205080204" pitchFamily="34" charset="-128"/>
              </a:rPr>
              <a:t> supply elasticities grow with age</a:t>
            </a:r>
            <a:r>
              <a:rPr lang="en-AU" altLang="en-US" dirty="0">
                <a:ea typeface="ＭＳ Ｐゴシック" panose="020B0600070205080204" pitchFamily="34" charset="-128"/>
              </a:rPr>
              <a:t> </a:t>
            </a:r>
          </a:p>
          <a:p>
            <a:endParaRPr lang="en-AU" altLang="en-US" sz="800" dirty="0">
              <a:ea typeface="ＭＳ Ｐゴシック" panose="020B0600070205080204" pitchFamily="34" charset="-128"/>
            </a:endParaRPr>
          </a:p>
          <a:p>
            <a:r>
              <a:rPr lang="en-AU" altLang="en-US" dirty="0">
                <a:solidFill>
                  <a:srgbClr val="00B050"/>
                </a:solidFill>
                <a:ea typeface="ＭＳ Ｐゴシック" panose="020B0600070205080204" pitchFamily="34" charset="-128"/>
              </a:rPr>
              <a:t>“Without </a:t>
            </a:r>
            <a:r>
              <a:rPr lang="en-AU" altLang="en-US" dirty="0" err="1">
                <a:solidFill>
                  <a:srgbClr val="00B050"/>
                </a:solidFill>
                <a:ea typeface="ＭＳ Ｐゴシック" panose="020B0600070205080204" pitchFamily="34" charset="-128"/>
              </a:rPr>
              <a:t>labor</a:t>
            </a:r>
            <a:r>
              <a:rPr lang="en-AU" altLang="en-US" dirty="0">
                <a:solidFill>
                  <a:srgbClr val="00B050"/>
                </a:solidFill>
                <a:ea typeface="ＭＳ Ｐゴシック" panose="020B0600070205080204" pitchFamily="34" charset="-128"/>
              </a:rPr>
              <a:t> being supplied elastically, no </a:t>
            </a:r>
            <a:r>
              <a:rPr lang="en-AU" altLang="en-US" i="1" dirty="0">
                <a:solidFill>
                  <a:srgbClr val="00B050"/>
                </a:solidFill>
                <a:ea typeface="ＭＳ Ｐゴシック" panose="020B0600070205080204" pitchFamily="34" charset="-128"/>
              </a:rPr>
              <a:t>robust </a:t>
            </a:r>
            <a:r>
              <a:rPr lang="en-AU" altLang="en-US" dirty="0">
                <a:solidFill>
                  <a:srgbClr val="00B050"/>
                </a:solidFill>
                <a:ea typeface="ＭＳ Ｐゴシック" panose="020B0600070205080204" pitchFamily="34" charset="-128"/>
              </a:rPr>
              <a:t>argument can be made for significantly positive capital income taxes.”</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So let’s start by looking at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elasticities</a:t>
            </a:r>
          </a:p>
          <a:p>
            <a:pPr lvl="1"/>
            <a:r>
              <a:rPr lang="en-AU" altLang="en-US" sz="3200" dirty="0">
                <a:ea typeface="ＭＳ Ｐゴシック" panose="020B0600070205080204" pitchFamily="34" charset="-128"/>
              </a:rPr>
              <a:t>Is the literature consistent with Frisch = 1 ??</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&lt;Later I’ll ask whether elasticities grow with age&gt;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164AD39-3762-4BA1-B582-ED20723B650B}"/>
              </a:ext>
            </a:extLst>
          </p:cNvPr>
          <p:cNvSpPr>
            <a:spLocks noGrp="1"/>
          </p:cNvSpPr>
          <p:nvPr>
            <p:ph type="title"/>
          </p:nvPr>
        </p:nvSpPr>
        <p:spPr>
          <a:xfrm>
            <a:off x="457200" y="0"/>
            <a:ext cx="8363272" cy="1125538"/>
          </a:xfrm>
        </p:spPr>
        <p:txBody>
          <a:bodyPr/>
          <a:lstStyle/>
          <a:p>
            <a:r>
              <a:rPr lang="en-AU" altLang="en-US" dirty="0">
                <a:ea typeface="ＭＳ Ｐゴシック" panose="020B0600070205080204" pitchFamily="34" charset="-128"/>
              </a:rPr>
              <a:t>How elastic is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a:t>
            </a:r>
          </a:p>
        </p:txBody>
      </p:sp>
      <p:sp>
        <p:nvSpPr>
          <p:cNvPr id="20483" name="Content Placeholder 2">
            <a:extLst>
              <a:ext uri="{FF2B5EF4-FFF2-40B4-BE49-F238E27FC236}">
                <a16:creationId xmlns:a16="http://schemas.microsoft.com/office/drawing/2014/main" id="{6508B880-7B13-484F-961C-FD8F5C35E102}"/>
              </a:ext>
            </a:extLst>
          </p:cNvPr>
          <p:cNvSpPr>
            <a:spLocks noGrp="1"/>
          </p:cNvSpPr>
          <p:nvPr>
            <p:ph idx="1"/>
          </p:nvPr>
        </p:nvSpPr>
        <p:spPr>
          <a:xfrm>
            <a:off x="457200" y="1412776"/>
            <a:ext cx="8229600" cy="4713387"/>
          </a:xfrm>
        </p:spPr>
        <p:txBody>
          <a:bodyPr/>
          <a:lstStyle/>
          <a:p>
            <a:pPr eaLnBrk="1" hangingPunct="1"/>
            <a:r>
              <a:rPr lang="en-AU" altLang="en-US" dirty="0">
                <a:ea typeface="ＭＳ Ｐゴシック" panose="020B0600070205080204" pitchFamily="34" charset="-128"/>
              </a:rPr>
              <a:t>Until recently, there was a clear consensus in the economics profession that </a:t>
            </a:r>
            <a:r>
              <a:rPr lang="en-AU" altLang="en-US" dirty="0" err="1">
                <a:solidFill>
                  <a:srgbClr val="FF0000"/>
                </a:solidFill>
                <a:ea typeface="ＭＳ Ｐゴシック" panose="020B0600070205080204" pitchFamily="34" charset="-128"/>
              </a:rPr>
              <a:t>labor</a:t>
            </a:r>
            <a:r>
              <a:rPr lang="en-AU" altLang="en-US" dirty="0">
                <a:solidFill>
                  <a:srgbClr val="FF0000"/>
                </a:solidFill>
                <a:ea typeface="ＭＳ Ｐゴシック" panose="020B0600070205080204" pitchFamily="34" charset="-128"/>
              </a:rPr>
              <a:t> supply elasticities are </a:t>
            </a:r>
            <a:r>
              <a:rPr lang="en-AU" altLang="en-US" u="sng" dirty="0">
                <a:solidFill>
                  <a:srgbClr val="FF0000"/>
                </a:solidFill>
                <a:ea typeface="ＭＳ Ｐゴシック" panose="020B0600070205080204" pitchFamily="34" charset="-128"/>
              </a:rPr>
              <a:t>small</a:t>
            </a:r>
            <a:r>
              <a:rPr lang="en-AU" altLang="en-US" dirty="0">
                <a:ea typeface="ＭＳ Ｐゴシック" panose="020B0600070205080204" pitchFamily="34" charset="-128"/>
              </a:rPr>
              <a:t>: </a:t>
            </a:r>
          </a:p>
          <a:p>
            <a:pPr eaLnBrk="1" hangingPunct="1">
              <a:lnSpc>
                <a:spcPct val="40000"/>
              </a:lnSpc>
              <a:buFontTx/>
              <a:buNone/>
            </a:pPr>
            <a:endParaRPr lang="en-AU" altLang="en-US" dirty="0">
              <a:ea typeface="ＭＳ Ｐゴシック" panose="020B0600070205080204" pitchFamily="34" charset="-128"/>
            </a:endParaRPr>
          </a:p>
          <a:p>
            <a:pPr eaLnBrk="1" hangingPunct="1"/>
            <a:r>
              <a:rPr lang="en-AU" altLang="en-US" dirty="0" err="1">
                <a:ea typeface="ＭＳ Ｐゴシック" panose="020B0600070205080204" pitchFamily="34" charset="-128"/>
              </a:rPr>
              <a:t>Saez</a:t>
            </a:r>
            <a:r>
              <a:rPr lang="en-AU" altLang="en-US" dirty="0">
                <a:ea typeface="ＭＳ Ｐゴシック" panose="020B0600070205080204" pitchFamily="34" charset="-128"/>
              </a:rPr>
              <a:t>, </a:t>
            </a:r>
            <a:r>
              <a:rPr lang="en-AU" altLang="en-US" dirty="0" err="1">
                <a:ea typeface="ＭＳ Ｐゴシック" panose="020B0600070205080204" pitchFamily="34" charset="-128"/>
              </a:rPr>
              <a:t>Slemrod</a:t>
            </a:r>
            <a:r>
              <a:rPr lang="en-AU" altLang="en-US" dirty="0">
                <a:ea typeface="ＭＳ Ｐゴシック" panose="020B0600070205080204" pitchFamily="34" charset="-128"/>
              </a:rPr>
              <a:t> and </a:t>
            </a:r>
            <a:r>
              <a:rPr lang="en-AU" altLang="en-US" dirty="0" err="1">
                <a:ea typeface="ＭＳ Ｐゴシック" panose="020B0600070205080204" pitchFamily="34" charset="-128"/>
              </a:rPr>
              <a:t>Giertz</a:t>
            </a:r>
            <a:r>
              <a:rPr lang="en-AU" altLang="en-US" dirty="0">
                <a:ea typeface="ＭＳ Ｐゴシック" panose="020B0600070205080204" pitchFamily="34" charset="-128"/>
              </a:rPr>
              <a:t> (JEL 2012):</a:t>
            </a:r>
          </a:p>
          <a:p>
            <a:pPr eaLnBrk="1" hangingPunct="1">
              <a:buFontTx/>
              <a:buNone/>
            </a:pPr>
            <a:r>
              <a:rPr lang="en-AU" altLang="en-US" dirty="0">
                <a:ea typeface="ＭＳ Ｐゴシック" panose="020B0600070205080204" pitchFamily="34" charset="-128"/>
              </a:rPr>
              <a:t>   “…the profession has settled on a value … for [the compensated (Hicks) elasticity] close to </a:t>
            </a:r>
            <a:r>
              <a:rPr lang="en-AU" altLang="en-US" u="sng" dirty="0">
                <a:solidFill>
                  <a:srgbClr val="FF0000"/>
                </a:solidFill>
                <a:ea typeface="ＭＳ Ｐゴシック" panose="020B0600070205080204" pitchFamily="34" charset="-128"/>
              </a:rPr>
              <a:t>zero</a:t>
            </a:r>
            <a:r>
              <a:rPr lang="en-AU" altLang="en-US" dirty="0">
                <a:ea typeface="ＭＳ Ｐゴシック" panose="020B0600070205080204" pitchFamily="34" charset="-128"/>
              </a:rPr>
              <a:t> … This implies that the efficiency cost of taxing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income … is bound to be low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C849647-1329-4304-B984-17C6F59986B4}"/>
              </a:ext>
            </a:extLst>
          </p:cNvPr>
          <p:cNvSpPr>
            <a:spLocks noGrp="1"/>
          </p:cNvSpPr>
          <p:nvPr>
            <p:ph type="title"/>
          </p:nvPr>
        </p:nvSpPr>
        <p:spPr>
          <a:xfrm>
            <a:off x="683568" y="0"/>
            <a:ext cx="7704856" cy="838200"/>
          </a:xfrm>
        </p:spPr>
        <p:txBody>
          <a:bodyPr/>
          <a:lstStyle/>
          <a:p>
            <a:r>
              <a:rPr lang="en-AU" altLang="en-US" dirty="0">
                <a:ea typeface="ＭＳ Ｐゴシック" panose="020B0600070205080204" pitchFamily="34" charset="-128"/>
              </a:rPr>
              <a:t>Different Definitions of Elasticity</a:t>
            </a:r>
            <a:endParaRPr lang="en-US" altLang="en-US" dirty="0">
              <a:ea typeface="ＭＳ Ｐゴシック" panose="020B0600070205080204" pitchFamily="34" charset="-128"/>
            </a:endParaRPr>
          </a:p>
        </p:txBody>
      </p:sp>
      <p:sp>
        <p:nvSpPr>
          <p:cNvPr id="21507" name="Content Placeholder 2">
            <a:extLst>
              <a:ext uri="{FF2B5EF4-FFF2-40B4-BE49-F238E27FC236}">
                <a16:creationId xmlns:a16="http://schemas.microsoft.com/office/drawing/2014/main" id="{F61C69CE-5863-435F-86F0-BFA041FCF16C}"/>
              </a:ext>
            </a:extLst>
          </p:cNvPr>
          <p:cNvSpPr>
            <a:spLocks noGrp="1"/>
          </p:cNvSpPr>
          <p:nvPr>
            <p:ph idx="1"/>
          </p:nvPr>
        </p:nvSpPr>
        <p:spPr>
          <a:xfrm>
            <a:off x="251520" y="908720"/>
            <a:ext cx="8712968" cy="5949280"/>
          </a:xfrm>
        </p:spPr>
        <p:txBody>
          <a:bodyPr/>
          <a:lstStyle/>
          <a:p>
            <a:r>
              <a:rPr lang="en-AU" altLang="en-US" dirty="0">
                <a:solidFill>
                  <a:srgbClr val="FF0000"/>
                </a:solidFill>
                <a:ea typeface="ＭＳ Ｐゴシック" panose="020B0600070205080204" pitchFamily="34" charset="-128"/>
              </a:rPr>
              <a:t>Frisch</a:t>
            </a:r>
            <a:r>
              <a:rPr lang="en-AU" altLang="en-US" dirty="0">
                <a:ea typeface="ＭＳ Ｐゴシック" panose="020B0600070205080204" pitchFamily="34" charset="-128"/>
              </a:rPr>
              <a:t> = response of hours to </a:t>
            </a:r>
            <a:r>
              <a:rPr lang="en-AU" altLang="en-US" u="sng" dirty="0">
                <a:solidFill>
                  <a:srgbClr val="00B050"/>
                </a:solidFill>
                <a:ea typeface="ＭＳ Ｐゴシック" panose="020B0600070205080204" pitchFamily="34" charset="-128"/>
              </a:rPr>
              <a:t>anticipated</a:t>
            </a:r>
            <a:r>
              <a:rPr lang="en-AU" altLang="en-US" dirty="0">
                <a:ea typeface="ＭＳ Ｐゴシック" panose="020B0600070205080204" pitchFamily="34" charset="-128"/>
              </a:rPr>
              <a:t> wage or tax change, </a:t>
            </a:r>
            <a:r>
              <a:rPr lang="en-AU" altLang="en-US" i="1" dirty="0">
                <a:ea typeface="ＭＳ Ｐゴシック" panose="020B0600070205080204" pitchFamily="34" charset="-128"/>
              </a:rPr>
              <a:t>no wealth effect</a:t>
            </a:r>
            <a:r>
              <a:rPr lang="en-AU" altLang="en-US" dirty="0">
                <a:ea typeface="ＭＳ Ｐゴシック" panose="020B0600070205080204" pitchFamily="34" charset="-128"/>
              </a:rPr>
              <a:t> </a:t>
            </a:r>
          </a:p>
          <a:p>
            <a:pPr lvl="1"/>
            <a:r>
              <a:rPr lang="en-AU" altLang="en-US" dirty="0">
                <a:solidFill>
                  <a:srgbClr val="C00000"/>
                </a:solidFill>
                <a:ea typeface="ＭＳ Ｐゴシック" panose="020B0600070205080204" pitchFamily="34" charset="-128"/>
              </a:rPr>
              <a:t>Frisch</a:t>
            </a:r>
            <a:r>
              <a:rPr lang="en-AU" altLang="en-US" dirty="0">
                <a:ea typeface="ＭＳ Ｐゴシック" panose="020B0600070205080204" pitchFamily="34" charset="-128"/>
              </a:rPr>
              <a:t> </a:t>
            </a:r>
            <a:r>
              <a:rPr lang="en-AU" altLang="en-US" b="1" dirty="0">
                <a:solidFill>
                  <a:srgbClr val="7030A0"/>
                </a:solidFill>
                <a:ea typeface="ＭＳ Ｐゴシック" panose="020B0600070205080204" pitchFamily="34" charset="-128"/>
              </a:rPr>
              <a:t>≈</a:t>
            </a:r>
            <a:r>
              <a:rPr lang="en-AU" altLang="en-US" dirty="0">
                <a:ea typeface="ＭＳ Ｐゴシック" panose="020B0600070205080204" pitchFamily="34" charset="-128"/>
              </a:rPr>
              <a:t> response of hours to </a:t>
            </a:r>
            <a:r>
              <a:rPr lang="en-AU" altLang="en-US" u="sng" dirty="0">
                <a:solidFill>
                  <a:srgbClr val="7030A0"/>
                </a:solidFill>
                <a:ea typeface="ＭＳ Ｐゴシック" panose="020B0600070205080204" pitchFamily="34" charset="-128"/>
              </a:rPr>
              <a:t>transitory</a:t>
            </a:r>
            <a:r>
              <a:rPr lang="en-AU" altLang="en-US" dirty="0">
                <a:ea typeface="ＭＳ Ｐゴシック" panose="020B0600070205080204" pitchFamily="34" charset="-128"/>
              </a:rPr>
              <a:t> wage or tax change, (</a:t>
            </a:r>
            <a:r>
              <a:rPr lang="en-AU" altLang="en-US" i="1" dirty="0">
                <a:solidFill>
                  <a:srgbClr val="7030A0"/>
                </a:solidFill>
                <a:ea typeface="ＭＳ Ｐゴシック" panose="020B0600070205080204" pitchFamily="34" charset="-128"/>
              </a:rPr>
              <a:t>almost</a:t>
            </a:r>
            <a:r>
              <a:rPr lang="en-AU" altLang="en-US" dirty="0">
                <a:ea typeface="ＭＳ Ｐゴシック" panose="020B0600070205080204" pitchFamily="34" charset="-128"/>
              </a:rPr>
              <a:t> </a:t>
            </a:r>
            <a:r>
              <a:rPr lang="en-AU" altLang="en-US" i="1" dirty="0">
                <a:ea typeface="ＭＳ Ｐゴシック" panose="020B0600070205080204" pitchFamily="34" charset="-128"/>
              </a:rPr>
              <a:t>no wealth effect</a:t>
            </a:r>
            <a:r>
              <a:rPr lang="en-AU" altLang="en-US" dirty="0">
                <a:ea typeface="ＭＳ Ｐゴシック" panose="020B0600070205080204" pitchFamily="34" charset="-128"/>
              </a:rPr>
              <a:t>)</a:t>
            </a:r>
          </a:p>
          <a:p>
            <a:r>
              <a:rPr lang="en-AU" altLang="en-US" dirty="0">
                <a:solidFill>
                  <a:srgbClr val="FF0000"/>
                </a:solidFill>
                <a:ea typeface="ＭＳ Ｐゴシック" panose="020B0600070205080204" pitchFamily="34" charset="-128"/>
              </a:rPr>
              <a:t>Hicks</a:t>
            </a:r>
            <a:r>
              <a:rPr lang="en-AU" altLang="en-US" dirty="0">
                <a:ea typeface="ＭＳ Ｐゴシック" panose="020B0600070205080204" pitchFamily="34" charset="-128"/>
              </a:rPr>
              <a:t> = response of hours to </a:t>
            </a:r>
            <a:r>
              <a:rPr lang="en-AU" altLang="en-US" u="sng" dirty="0">
                <a:solidFill>
                  <a:srgbClr val="00B050"/>
                </a:solidFill>
                <a:ea typeface="ＭＳ Ｐゴシック" panose="020B0600070205080204" pitchFamily="34" charset="-128"/>
              </a:rPr>
              <a:t>permanent</a:t>
            </a:r>
            <a:r>
              <a:rPr lang="en-AU" altLang="en-US" dirty="0">
                <a:ea typeface="ＭＳ Ｐゴシック" panose="020B0600070205080204" pitchFamily="34" charset="-128"/>
              </a:rPr>
              <a:t> wage or tax change, </a:t>
            </a:r>
            <a:r>
              <a:rPr lang="en-AU" altLang="en-US" i="1" dirty="0">
                <a:ea typeface="ＭＳ Ｐゴシック" panose="020B0600070205080204" pitchFamily="34" charset="-128"/>
              </a:rPr>
              <a:t>compensated for the wealth effect </a:t>
            </a:r>
          </a:p>
          <a:p>
            <a:pPr lvl="1"/>
            <a:r>
              <a:rPr lang="en-AU" altLang="en-US" sz="1800" dirty="0">
                <a:ea typeface="ＭＳ Ｐゴシック" panose="020B0600070205080204" pitchFamily="34" charset="-128"/>
              </a:rPr>
              <a:t>(</a:t>
            </a:r>
            <a:r>
              <a:rPr lang="en-AU" altLang="en-US" sz="1800" i="1" dirty="0">
                <a:ea typeface="ＭＳ Ｐゴシック" panose="020B0600070205080204" pitchFamily="34" charset="-128"/>
              </a:rPr>
              <a:t>to isolate the substitution effect</a:t>
            </a:r>
            <a:r>
              <a:rPr lang="en-AU" altLang="en-US" sz="1800" dirty="0">
                <a:ea typeface="ＭＳ Ｐゴシック" panose="020B0600070205080204" pitchFamily="34" charset="-128"/>
              </a:rPr>
              <a:t>)</a:t>
            </a:r>
          </a:p>
          <a:p>
            <a:r>
              <a:rPr lang="en-AU" altLang="en-US" dirty="0">
                <a:solidFill>
                  <a:srgbClr val="FF0000"/>
                </a:solidFill>
                <a:ea typeface="ＭＳ Ｐゴシック" panose="020B0600070205080204" pitchFamily="34" charset="-128"/>
              </a:rPr>
              <a:t>Marshall</a:t>
            </a:r>
            <a:r>
              <a:rPr lang="en-AU" altLang="en-US" dirty="0">
                <a:ea typeface="ＭＳ Ｐゴシック" panose="020B0600070205080204" pitchFamily="34" charset="-128"/>
              </a:rPr>
              <a:t> = response of hours to </a:t>
            </a:r>
            <a:r>
              <a:rPr lang="en-AU" altLang="en-US" u="sng" dirty="0">
                <a:solidFill>
                  <a:srgbClr val="00B050"/>
                </a:solidFill>
                <a:ea typeface="ＭＳ Ｐゴシック" panose="020B0600070205080204" pitchFamily="34" charset="-128"/>
              </a:rPr>
              <a:t>permanent</a:t>
            </a:r>
            <a:r>
              <a:rPr lang="en-AU" altLang="en-US" dirty="0">
                <a:ea typeface="ＭＳ Ｐゴシック" panose="020B0600070205080204" pitchFamily="34" charset="-128"/>
              </a:rPr>
              <a:t> wage or tax change (uncompensated)</a:t>
            </a:r>
          </a:p>
          <a:p>
            <a:endParaRPr lang="en-AU" altLang="en-US" sz="1200" dirty="0">
              <a:ea typeface="ＭＳ Ｐゴシック" panose="020B0600070205080204" pitchFamily="34" charset="-128"/>
            </a:endParaRPr>
          </a:p>
          <a:p>
            <a:r>
              <a:rPr lang="en-AU" altLang="en-US" dirty="0">
                <a:ea typeface="ＭＳ Ｐゴシック" panose="020B0600070205080204" pitchFamily="34" charset="-128"/>
              </a:rPr>
              <a:t>In a life-cycle model with exogenous wages:</a:t>
            </a:r>
          </a:p>
          <a:p>
            <a:pPr marL="1828800" lvl="4" indent="0">
              <a:buFont typeface="Arial" panose="020B0604020202020204" pitchFamily="34" charset="0"/>
              <a:buNone/>
            </a:pPr>
            <a:r>
              <a:rPr lang="en-AU" altLang="en-US" sz="3200" dirty="0">
                <a:solidFill>
                  <a:srgbClr val="FF0000"/>
                </a:solidFill>
                <a:ea typeface="ＭＳ Ｐゴシック" panose="020B0600070205080204" pitchFamily="34" charset="-128"/>
              </a:rPr>
              <a:t>Frisch &gt; Hicks &gt; Marshall</a:t>
            </a:r>
            <a:endParaRPr lang="en-US" altLang="en-US" sz="3200" dirty="0">
              <a:solidFill>
                <a:srgbClr val="FF0000"/>
              </a:solidFill>
              <a:ea typeface="ＭＳ Ｐゴシック" panose="020B0600070205080204" pitchFamily="34"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259DDE4-5562-4810-8B68-EFEEDC273A42}"/>
              </a:ext>
            </a:extLst>
          </p:cNvPr>
          <p:cNvSpPr>
            <a:spLocks noGrp="1"/>
          </p:cNvSpPr>
          <p:nvPr>
            <p:ph type="title"/>
          </p:nvPr>
        </p:nvSpPr>
        <p:spPr>
          <a:xfrm>
            <a:off x="0" y="0"/>
            <a:ext cx="9144000" cy="1124744"/>
          </a:xfrm>
        </p:spPr>
        <p:txBody>
          <a:bodyPr/>
          <a:lstStyle/>
          <a:p>
            <a:r>
              <a:rPr lang="en-US" altLang="en-US" sz="3800" dirty="0">
                <a:ea typeface="ＭＳ Ｐゴシック" panose="020B0600070205080204" pitchFamily="34" charset="-128"/>
              </a:rPr>
              <a:t>Classic Papers Find Inelastic Labor Supply:</a:t>
            </a:r>
          </a:p>
        </p:txBody>
      </p:sp>
      <p:sp>
        <p:nvSpPr>
          <p:cNvPr id="3" name="Content Placeholder 2">
            <a:extLst>
              <a:ext uri="{FF2B5EF4-FFF2-40B4-BE49-F238E27FC236}">
                <a16:creationId xmlns:a16="http://schemas.microsoft.com/office/drawing/2014/main" id="{9A8B8270-9B0C-42D9-95D4-4E064E047A97}"/>
              </a:ext>
            </a:extLst>
          </p:cNvPr>
          <p:cNvSpPr>
            <a:spLocks noGrp="1"/>
          </p:cNvSpPr>
          <p:nvPr>
            <p:ph idx="1"/>
          </p:nvPr>
        </p:nvSpPr>
        <p:spPr>
          <a:xfrm>
            <a:off x="611560" y="1219200"/>
            <a:ext cx="8280920" cy="5306144"/>
          </a:xfrm>
        </p:spPr>
        <p:txBody>
          <a:bodyPr/>
          <a:lstStyle/>
          <a:p>
            <a:pPr>
              <a:defRPr/>
            </a:pPr>
            <a:r>
              <a:rPr lang="en-AU" dirty="0"/>
              <a:t>Estimates of the </a:t>
            </a:r>
            <a:r>
              <a:rPr lang="en-AU" b="1" dirty="0">
                <a:solidFill>
                  <a:srgbClr val="7030A0"/>
                </a:solidFill>
              </a:rPr>
              <a:t>Frisch</a:t>
            </a:r>
            <a:r>
              <a:rPr lang="en-AU" dirty="0"/>
              <a:t> elasticity:</a:t>
            </a:r>
          </a:p>
          <a:p>
            <a:pPr lvl="1">
              <a:defRPr/>
            </a:pPr>
            <a:r>
              <a:rPr lang="en-AU" sz="3200" dirty="0" err="1"/>
              <a:t>MaCurdy</a:t>
            </a:r>
            <a:r>
              <a:rPr lang="en-AU" sz="3200" dirty="0"/>
              <a:t> (JPE, 1981) – </a:t>
            </a:r>
            <a:r>
              <a:rPr lang="en-AU" sz="3200" b="1" dirty="0">
                <a:solidFill>
                  <a:srgbClr val="FF0000"/>
                </a:solidFill>
              </a:rPr>
              <a:t>0.15</a:t>
            </a:r>
          </a:p>
          <a:p>
            <a:pPr lvl="1">
              <a:defRPr/>
            </a:pPr>
            <a:r>
              <a:rPr lang="en-US" sz="3200" dirty="0"/>
              <a:t>Browning, Deaton and Irish (1985) – </a:t>
            </a:r>
            <a:r>
              <a:rPr lang="en-US" sz="3200" b="1" dirty="0">
                <a:solidFill>
                  <a:srgbClr val="FF0000"/>
                </a:solidFill>
              </a:rPr>
              <a:t>0.09</a:t>
            </a:r>
          </a:p>
          <a:p>
            <a:pPr lvl="1">
              <a:defRPr/>
            </a:pPr>
            <a:r>
              <a:rPr lang="en-US" sz="3200" dirty="0" err="1"/>
              <a:t>Altonji</a:t>
            </a:r>
            <a:r>
              <a:rPr lang="en-US" sz="3200" dirty="0"/>
              <a:t> (JPE,1986) – </a:t>
            </a:r>
            <a:r>
              <a:rPr lang="en-US" sz="3200" b="1" dirty="0">
                <a:solidFill>
                  <a:srgbClr val="FF0000"/>
                </a:solidFill>
              </a:rPr>
              <a:t>0.17</a:t>
            </a:r>
          </a:p>
          <a:p>
            <a:pPr lvl="1">
              <a:defRPr/>
            </a:pPr>
            <a:r>
              <a:rPr lang="en-US" sz="3200" dirty="0"/>
              <a:t>Blundell and Walker (1986) – </a:t>
            </a:r>
            <a:r>
              <a:rPr lang="en-US" sz="3200" b="1" dirty="0">
                <a:solidFill>
                  <a:srgbClr val="FF0000"/>
                </a:solidFill>
              </a:rPr>
              <a:t>0.03</a:t>
            </a:r>
          </a:p>
          <a:p>
            <a:pPr marL="0" indent="0">
              <a:lnSpc>
                <a:spcPts val="2000"/>
              </a:lnSpc>
              <a:spcBef>
                <a:spcPts val="0"/>
              </a:spcBef>
              <a:buFontTx/>
              <a:buNone/>
              <a:defRPr/>
            </a:pPr>
            <a:endParaRPr lang="en-US" dirty="0"/>
          </a:p>
          <a:p>
            <a:pPr marL="0" indent="0">
              <a:buFontTx/>
              <a:buNone/>
              <a:defRPr/>
            </a:pPr>
            <a:r>
              <a:rPr lang="en-AU" dirty="0"/>
              <a:t>As Frisch &gt; Hicks, this implies the Hicks (comp.) elasticity is small as well.</a:t>
            </a:r>
          </a:p>
          <a:p>
            <a:pPr marL="0" indent="0">
              <a:buFontTx/>
              <a:buNone/>
              <a:defRPr/>
            </a:pPr>
            <a:endParaRPr lang="en-US" sz="1200" dirty="0"/>
          </a:p>
          <a:p>
            <a:pPr marL="0" indent="0">
              <a:buFontTx/>
              <a:buNone/>
              <a:defRPr/>
            </a:pPr>
            <a:r>
              <a:rPr lang="en-AU" altLang="en-US" b="1" dirty="0">
                <a:solidFill>
                  <a:srgbClr val="7030A0"/>
                </a:solidFill>
                <a:ea typeface="ＭＳ Ｐゴシック" panose="020B0600070205080204" pitchFamily="34" charset="-128"/>
              </a:rPr>
              <a:t>Why are Frisch Elasticity Estimates So Small?</a:t>
            </a:r>
            <a:r>
              <a:rPr lang="en-AU" dirty="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FF34746-28F0-49D9-BD6D-EAE31B73CF5D}"/>
              </a:ext>
            </a:extLst>
          </p:cNvPr>
          <p:cNvSpPr>
            <a:spLocks noGrp="1"/>
          </p:cNvSpPr>
          <p:nvPr>
            <p:ph type="title"/>
          </p:nvPr>
        </p:nvSpPr>
        <p:spPr>
          <a:xfrm>
            <a:off x="971600" y="1"/>
            <a:ext cx="7344816" cy="764704"/>
          </a:xfrm>
        </p:spPr>
        <p:txBody>
          <a:bodyPr/>
          <a:lstStyle/>
          <a:p>
            <a:r>
              <a:rPr lang="en-AU" altLang="en-US" dirty="0">
                <a:ea typeface="ＭＳ Ｐゴシック" panose="020B0600070205080204" pitchFamily="34" charset="-128"/>
              </a:rPr>
              <a:t>Introduction</a:t>
            </a:r>
          </a:p>
        </p:txBody>
      </p:sp>
      <p:sp>
        <p:nvSpPr>
          <p:cNvPr id="5123" name="Content Placeholder 2">
            <a:extLst>
              <a:ext uri="{FF2B5EF4-FFF2-40B4-BE49-F238E27FC236}">
                <a16:creationId xmlns:a16="http://schemas.microsoft.com/office/drawing/2014/main" id="{2751D4B5-C09D-482A-8C68-034FC066EB7D}"/>
              </a:ext>
            </a:extLst>
          </p:cNvPr>
          <p:cNvSpPr>
            <a:spLocks noGrp="1"/>
          </p:cNvSpPr>
          <p:nvPr>
            <p:ph idx="1"/>
          </p:nvPr>
        </p:nvSpPr>
        <p:spPr>
          <a:xfrm>
            <a:off x="395537" y="1052736"/>
            <a:ext cx="8352927" cy="5688632"/>
          </a:xfrm>
        </p:spPr>
        <p:txBody>
          <a:bodyPr/>
          <a:lstStyle/>
          <a:p>
            <a:r>
              <a:rPr lang="en-AU" altLang="en-US" dirty="0">
                <a:ea typeface="ＭＳ Ｐゴシック" panose="020B0600070205080204" pitchFamily="34" charset="-128"/>
              </a:rPr>
              <a:t>Recent work on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challenges much of the conventional wisdom about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elasticities </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Focus of this talk: </a:t>
            </a:r>
            <a:r>
              <a:rPr lang="en-AU" altLang="en-US" dirty="0">
                <a:solidFill>
                  <a:srgbClr val="00B0F0"/>
                </a:solidFill>
                <a:ea typeface="ＭＳ Ｐゴシック" panose="020B0600070205080204" pitchFamily="34" charset="-128"/>
              </a:rPr>
              <a:t>What does the recent work on </a:t>
            </a:r>
            <a:r>
              <a:rPr lang="en-AU" altLang="en-US" dirty="0" err="1">
                <a:solidFill>
                  <a:srgbClr val="00B0F0"/>
                </a:solidFill>
                <a:ea typeface="ＭＳ Ｐゴシック" panose="020B0600070205080204" pitchFamily="34" charset="-128"/>
              </a:rPr>
              <a:t>labor</a:t>
            </a:r>
            <a:r>
              <a:rPr lang="en-AU" altLang="en-US" dirty="0">
                <a:solidFill>
                  <a:srgbClr val="00B0F0"/>
                </a:solidFill>
                <a:ea typeface="ＭＳ Ｐゴシック" panose="020B0600070205080204" pitchFamily="34" charset="-128"/>
              </a:rPr>
              <a:t> supply imply about optimal design of the tax and transfer system?</a:t>
            </a:r>
          </a:p>
          <a:p>
            <a:endParaRPr lang="en-AU" altLang="en-US" sz="800" dirty="0">
              <a:solidFill>
                <a:srgbClr val="00B0F0"/>
              </a:solidFill>
              <a:ea typeface="ＭＳ Ｐゴシック" panose="020B0600070205080204" pitchFamily="34" charset="-128"/>
            </a:endParaRPr>
          </a:p>
          <a:p>
            <a:r>
              <a:rPr lang="en-AU" altLang="en-US" dirty="0">
                <a:ea typeface="ＭＳ Ｐゴシック" panose="020B0600070205080204" pitchFamily="34" charset="-128"/>
              </a:rPr>
              <a:t>Important: Design of a tax and transfer system that promotes both economic </a:t>
            </a:r>
            <a:r>
              <a:rPr lang="en-AU" altLang="en-US" u="sng" dirty="0">
                <a:ea typeface="ＭＳ Ｐゴシック" panose="020B0600070205080204" pitchFamily="34" charset="-128"/>
              </a:rPr>
              <a:t>efficiency</a:t>
            </a:r>
            <a:r>
              <a:rPr lang="en-AU" altLang="en-US" dirty="0">
                <a:ea typeface="ＭＳ Ｐゴシック" panose="020B0600070205080204" pitchFamily="34" charset="-128"/>
              </a:rPr>
              <a:t> and </a:t>
            </a:r>
            <a:r>
              <a:rPr lang="en-AU" altLang="en-US" u="sng" dirty="0">
                <a:ea typeface="ＭＳ Ｐゴシック" panose="020B0600070205080204" pitchFamily="34" charset="-128"/>
              </a:rPr>
              <a:t>equity</a:t>
            </a:r>
            <a:r>
              <a:rPr lang="en-AU" altLang="en-US" dirty="0">
                <a:ea typeface="ＭＳ Ｐゴシック" panose="020B0600070205080204" pitchFamily="34" charset="-128"/>
              </a:rPr>
              <a:t> is a key challenge facing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103D-C242-4D84-A67F-1CC7B03C07E6}"/>
              </a:ext>
            </a:extLst>
          </p:cNvPr>
          <p:cNvSpPr>
            <a:spLocks noGrp="1"/>
          </p:cNvSpPr>
          <p:nvPr>
            <p:ph type="title"/>
          </p:nvPr>
        </p:nvSpPr>
        <p:spPr>
          <a:xfrm>
            <a:off x="457200" y="0"/>
            <a:ext cx="8229600" cy="620688"/>
          </a:xfrm>
        </p:spPr>
        <p:txBody>
          <a:bodyPr/>
          <a:lstStyle/>
          <a:p>
            <a:r>
              <a:rPr lang="en-AU" dirty="0"/>
              <a:t>The Basic Life Cycle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A0F5A7-2B34-4713-A85E-A3866C40EE0A}"/>
                  </a:ext>
                </a:extLst>
              </p:cNvPr>
              <p:cNvSpPr>
                <a:spLocks noGrp="1"/>
              </p:cNvSpPr>
              <p:nvPr>
                <p:ph idx="1"/>
              </p:nvPr>
            </p:nvSpPr>
            <p:spPr>
              <a:xfrm>
                <a:off x="323528" y="548680"/>
                <a:ext cx="8496944" cy="6309320"/>
              </a:xfrm>
            </p:spPr>
            <p:txBody>
              <a:bodyPr/>
              <a:lstStyle/>
              <a:p>
                <a:r>
                  <a:rPr lang="en-AU" sz="3000" dirty="0"/>
                  <a:t>Bellman equation:</a:t>
                </a:r>
              </a:p>
              <a:p>
                <a:pPr marL="0" indent="0">
                  <a:buNone/>
                </a:pPr>
                <a14:m>
                  <m:oMathPara xmlns:m="http://schemas.openxmlformats.org/officeDocument/2006/math">
                    <m:oMathParaPr>
                      <m:jc m:val="centerGroup"/>
                    </m:oMathParaPr>
                    <m:oMath xmlns:m="http://schemas.openxmlformats.org/officeDocument/2006/math">
                      <m:r>
                        <a:rPr lang="en-AU" sz="3000" b="0" i="1" smtClean="0">
                          <a:latin typeface="Cambria Math" panose="02040503050406030204" pitchFamily="18" charset="0"/>
                        </a:rPr>
                        <m:t>𝑉</m:t>
                      </m:r>
                      <m:d>
                        <m:dPr>
                          <m:ctrlPr>
                            <a:rPr lang="en-AU" sz="3000" b="0" i="1" smtClean="0">
                              <a:latin typeface="Cambria Math" panose="02040503050406030204" pitchFamily="18" charset="0"/>
                            </a:rPr>
                          </m:ctrlPr>
                        </m:dPr>
                        <m:e>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𝑐</m:t>
                              </m:r>
                            </m:e>
                            <m:sub>
                              <m:r>
                                <a:rPr lang="en-AU" sz="3000" b="0" i="1" smtClean="0">
                                  <a:latin typeface="Cambria Math" panose="02040503050406030204" pitchFamily="18" charset="0"/>
                                </a:rPr>
                                <m:t>𝑡</m:t>
                              </m:r>
                            </m:sub>
                          </m:sSub>
                          <m:r>
                            <a:rPr lang="en-AU" sz="3000" b="0" i="1" smtClean="0">
                              <a:latin typeface="Cambria Math" panose="02040503050406030204" pitchFamily="18" charset="0"/>
                            </a:rPr>
                            <m:t>,</m:t>
                          </m:r>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h</m:t>
                              </m:r>
                            </m:e>
                            <m:sub>
                              <m:r>
                                <a:rPr lang="en-AU" sz="3000" b="0" i="1" smtClean="0">
                                  <a:latin typeface="Cambria Math" panose="02040503050406030204" pitchFamily="18" charset="0"/>
                                </a:rPr>
                                <m:t>𝑡</m:t>
                              </m:r>
                            </m:sub>
                          </m:sSub>
                        </m:e>
                      </m:d>
                      <m:r>
                        <a:rPr lang="en-AU" sz="3000" b="0" i="1" smtClean="0">
                          <a:latin typeface="Cambria Math" panose="02040503050406030204" pitchFamily="18" charset="0"/>
                        </a:rPr>
                        <m:t>=</m:t>
                      </m:r>
                      <m:r>
                        <a:rPr lang="en-AU" sz="3000" b="0" i="1" smtClean="0">
                          <a:latin typeface="Cambria Math" panose="02040503050406030204" pitchFamily="18" charset="0"/>
                        </a:rPr>
                        <m:t>𝑢</m:t>
                      </m:r>
                      <m:d>
                        <m:dPr>
                          <m:ctrlPr>
                            <a:rPr lang="en-AU" sz="3000" b="0" i="1" smtClean="0">
                              <a:latin typeface="Cambria Math" panose="02040503050406030204" pitchFamily="18" charset="0"/>
                            </a:rPr>
                          </m:ctrlPr>
                        </m:dPr>
                        <m:e>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𝑐</m:t>
                              </m:r>
                            </m:e>
                            <m:sub>
                              <m:r>
                                <a:rPr lang="en-AU" sz="3000" b="0" i="1" smtClean="0">
                                  <a:latin typeface="Cambria Math" panose="02040503050406030204" pitchFamily="18" charset="0"/>
                                </a:rPr>
                                <m:t>𝑡</m:t>
                              </m:r>
                            </m:sub>
                          </m:sSub>
                          <m:r>
                            <a:rPr lang="en-AU" sz="3000" b="0" i="1" smtClean="0">
                              <a:latin typeface="Cambria Math" panose="02040503050406030204" pitchFamily="18" charset="0"/>
                            </a:rPr>
                            <m:t>,</m:t>
                          </m:r>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𝑙</m:t>
                              </m:r>
                            </m:e>
                            <m:sub>
                              <m:r>
                                <a:rPr lang="en-AU" sz="3000" b="0" i="1" smtClean="0">
                                  <a:latin typeface="Cambria Math" panose="02040503050406030204" pitchFamily="18" charset="0"/>
                                </a:rPr>
                                <m:t>𝑡</m:t>
                              </m:r>
                            </m:sub>
                          </m:sSub>
                        </m:e>
                      </m:d>
                      <m:r>
                        <a:rPr lang="en-AU" sz="3000" b="0" i="1" smtClean="0">
                          <a:latin typeface="Cambria Math" panose="02040503050406030204" pitchFamily="18" charset="0"/>
                        </a:rPr>
                        <m:t>+</m:t>
                      </m:r>
                      <m:r>
                        <a:rPr lang="en-AU" sz="3000" b="0" i="1" smtClean="0">
                          <a:latin typeface="Cambria Math" panose="02040503050406030204" pitchFamily="18" charset="0"/>
                          <a:ea typeface="Cambria Math" panose="02040503050406030204" pitchFamily="18" charset="0"/>
                        </a:rPr>
                        <m:t>𝛽</m:t>
                      </m:r>
                      <m:sSub>
                        <m:sSubPr>
                          <m:ctrlPr>
                            <a:rPr lang="en-AU" sz="3000" b="0" i="1" smtClean="0">
                              <a:latin typeface="Cambria Math" panose="02040503050406030204" pitchFamily="18" charset="0"/>
                              <a:ea typeface="Cambria Math" panose="02040503050406030204" pitchFamily="18" charset="0"/>
                            </a:rPr>
                          </m:ctrlPr>
                        </m:sSubPr>
                        <m:e>
                          <m:r>
                            <a:rPr lang="en-AU" sz="3000" b="0" i="1" smtClean="0">
                              <a:latin typeface="Cambria Math" panose="02040503050406030204" pitchFamily="18" charset="0"/>
                              <a:ea typeface="Cambria Math" panose="02040503050406030204" pitchFamily="18" charset="0"/>
                            </a:rPr>
                            <m:t>𝐸</m:t>
                          </m:r>
                        </m:e>
                        <m:sub>
                          <m:r>
                            <a:rPr lang="en-AU" sz="3000" b="0" i="1" smtClean="0">
                              <a:latin typeface="Cambria Math" panose="02040503050406030204" pitchFamily="18" charset="0"/>
                              <a:ea typeface="Cambria Math" panose="02040503050406030204" pitchFamily="18" charset="0"/>
                            </a:rPr>
                            <m:t>𝑡</m:t>
                          </m:r>
                        </m:sub>
                      </m:sSub>
                      <m:r>
                        <a:rPr lang="en-AU" sz="3000" b="0" i="1" smtClean="0">
                          <a:latin typeface="Cambria Math" panose="02040503050406030204" pitchFamily="18" charset="0"/>
                          <a:ea typeface="Cambria Math" panose="02040503050406030204" pitchFamily="18" charset="0"/>
                        </a:rPr>
                        <m:t>𝑉</m:t>
                      </m:r>
                      <m:r>
                        <a:rPr lang="en-AU" sz="3000" b="0" i="1" smtClean="0">
                          <a:latin typeface="Cambria Math" panose="02040503050406030204" pitchFamily="18" charset="0"/>
                          <a:ea typeface="Cambria Math" panose="02040503050406030204" pitchFamily="18" charset="0"/>
                        </a:rPr>
                        <m:t>(</m:t>
                      </m:r>
                      <m:sSub>
                        <m:sSubPr>
                          <m:ctrlPr>
                            <a:rPr lang="en-AU" sz="3000" b="0" i="1" smtClean="0">
                              <a:latin typeface="Cambria Math" panose="02040503050406030204" pitchFamily="18" charset="0"/>
                              <a:ea typeface="Cambria Math" panose="02040503050406030204" pitchFamily="18" charset="0"/>
                            </a:rPr>
                          </m:ctrlPr>
                        </m:sSubPr>
                        <m:e>
                          <m:r>
                            <a:rPr lang="en-AU" sz="3000" b="0" i="1" smtClean="0">
                              <a:latin typeface="Cambria Math" panose="02040503050406030204" pitchFamily="18" charset="0"/>
                              <a:ea typeface="Cambria Math" panose="02040503050406030204" pitchFamily="18" charset="0"/>
                            </a:rPr>
                            <m:t>𝐴</m:t>
                          </m:r>
                        </m:e>
                        <m:sub>
                          <m:r>
                            <a:rPr lang="en-AU" sz="3000" b="0" i="1" smtClean="0">
                              <a:latin typeface="Cambria Math" panose="02040503050406030204" pitchFamily="18" charset="0"/>
                              <a:ea typeface="Cambria Math" panose="02040503050406030204" pitchFamily="18" charset="0"/>
                            </a:rPr>
                            <m:t>𝑡</m:t>
                          </m:r>
                          <m:r>
                            <a:rPr lang="en-AU" sz="3000" b="0" i="1" smtClean="0">
                              <a:latin typeface="Cambria Math" panose="02040503050406030204" pitchFamily="18" charset="0"/>
                              <a:ea typeface="Cambria Math" panose="02040503050406030204" pitchFamily="18" charset="0"/>
                            </a:rPr>
                            <m:t>+1</m:t>
                          </m:r>
                        </m:sub>
                      </m:sSub>
                      <m:r>
                        <a:rPr lang="en-AU" sz="3000" b="0" i="1" smtClean="0">
                          <a:latin typeface="Cambria Math" panose="02040503050406030204" pitchFamily="18" charset="0"/>
                          <a:ea typeface="Cambria Math" panose="02040503050406030204" pitchFamily="18" charset="0"/>
                        </a:rPr>
                        <m:t>)</m:t>
                      </m:r>
                    </m:oMath>
                  </m:oMathPara>
                </a14:m>
                <a:endParaRPr lang="en-AU" sz="3000" dirty="0"/>
              </a:p>
              <a:p>
                <a:r>
                  <a:rPr lang="en-AU" sz="3000" dirty="0"/>
                  <a:t>Law of motion for </a:t>
                </a:r>
                <a:r>
                  <a:rPr lang="en-AU" sz="3000" b="1" dirty="0">
                    <a:solidFill>
                      <a:srgbClr val="7030A0"/>
                    </a:solidFill>
                  </a:rPr>
                  <a:t>Assets</a:t>
                </a:r>
                <a:r>
                  <a:rPr lang="en-AU" sz="3000" dirty="0"/>
                  <a:t> </a:t>
                </a:r>
                <a:r>
                  <a:rPr lang="en-AU" sz="3000" dirty="0">
                    <a:solidFill>
                      <a:srgbClr val="00B050"/>
                    </a:solidFill>
                  </a:rPr>
                  <a:t>(</a:t>
                </a:r>
                <a:r>
                  <a:rPr lang="en-AU" sz="3000" b="1" dirty="0">
                    <a:solidFill>
                      <a:srgbClr val="00B050"/>
                    </a:solidFill>
                  </a:rPr>
                  <a:t>Wage is exogenous</a:t>
                </a:r>
                <a:r>
                  <a:rPr lang="en-AU" sz="3000" dirty="0">
                    <a:solidFill>
                      <a:srgbClr val="00B050"/>
                    </a:solidFill>
                  </a:rPr>
                  <a:t>): </a:t>
                </a:r>
                <a:endParaRPr lang="en-AU" sz="3000" dirty="0"/>
              </a:p>
              <a:p>
                <a:pPr marL="0" indent="0">
                  <a:buNone/>
                </a:pPr>
                <a14:m>
                  <m:oMathPara xmlns:m="http://schemas.openxmlformats.org/officeDocument/2006/math">
                    <m:oMathParaPr>
                      <m:jc m:val="centerGroup"/>
                    </m:oMathParaPr>
                    <m:oMath xmlns:m="http://schemas.openxmlformats.org/officeDocument/2006/math">
                      <m:sSub>
                        <m:sSubPr>
                          <m:ctrlPr>
                            <a:rPr lang="en-AU" sz="3000" i="1" smtClean="0">
                              <a:latin typeface="Cambria Math" panose="02040503050406030204" pitchFamily="18" charset="0"/>
                            </a:rPr>
                          </m:ctrlPr>
                        </m:sSubPr>
                        <m:e>
                          <m:r>
                            <a:rPr lang="en-AU" sz="3000" b="0" i="1" smtClean="0">
                              <a:latin typeface="Cambria Math" panose="02040503050406030204" pitchFamily="18" charset="0"/>
                            </a:rPr>
                            <m:t>𝐴</m:t>
                          </m:r>
                        </m:e>
                        <m:sub>
                          <m:r>
                            <a:rPr lang="en-AU" sz="3000" b="0" i="1" smtClean="0">
                              <a:latin typeface="Cambria Math" panose="02040503050406030204" pitchFamily="18" charset="0"/>
                            </a:rPr>
                            <m:t>𝑡</m:t>
                          </m:r>
                          <m:r>
                            <a:rPr lang="en-AU" sz="3000" b="0" i="1" smtClean="0">
                              <a:latin typeface="Cambria Math" panose="02040503050406030204" pitchFamily="18" charset="0"/>
                            </a:rPr>
                            <m:t>+1</m:t>
                          </m:r>
                        </m:sub>
                      </m:sSub>
                      <m:r>
                        <a:rPr lang="en-AU" sz="3000" b="0" i="1" smtClean="0">
                          <a:latin typeface="Cambria Math" panose="02040503050406030204" pitchFamily="18" charset="0"/>
                        </a:rPr>
                        <m:t>=(1+</m:t>
                      </m:r>
                      <m:r>
                        <a:rPr lang="en-AU" sz="3000" b="0" i="1" smtClean="0">
                          <a:latin typeface="Cambria Math" panose="02040503050406030204" pitchFamily="18" charset="0"/>
                        </a:rPr>
                        <m:t>𝑟</m:t>
                      </m:r>
                      <m:r>
                        <a:rPr lang="en-AU" sz="3000" b="0" i="1" smtClean="0">
                          <a:latin typeface="Cambria Math" panose="02040503050406030204" pitchFamily="18" charset="0"/>
                        </a:rPr>
                        <m:t>)</m:t>
                      </m:r>
                      <m:d>
                        <m:dPr>
                          <m:begChr m:val="["/>
                          <m:endChr m:val="]"/>
                          <m:ctrlPr>
                            <a:rPr lang="en-AU" sz="3000" b="0" i="1" smtClean="0">
                              <a:latin typeface="Cambria Math" panose="02040503050406030204" pitchFamily="18" charset="0"/>
                            </a:rPr>
                          </m:ctrlPr>
                        </m:dPr>
                        <m:e>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𝐴</m:t>
                              </m:r>
                            </m:e>
                            <m:sub>
                              <m:r>
                                <a:rPr lang="en-AU" sz="3000" b="0" i="1" smtClean="0">
                                  <a:latin typeface="Cambria Math" panose="02040503050406030204" pitchFamily="18" charset="0"/>
                                </a:rPr>
                                <m:t>𝑡</m:t>
                              </m:r>
                            </m:sub>
                          </m:sSub>
                          <m:r>
                            <a:rPr lang="en-AU" sz="3000" b="0" i="1" smtClean="0">
                              <a:latin typeface="Cambria Math" panose="02040503050406030204" pitchFamily="18" charset="0"/>
                            </a:rPr>
                            <m:t>+</m:t>
                          </m:r>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𝑤</m:t>
                              </m:r>
                            </m:e>
                            <m:sub>
                              <m:r>
                                <a:rPr lang="en-AU" sz="3000" b="0" i="1" smtClean="0">
                                  <a:latin typeface="Cambria Math" panose="02040503050406030204" pitchFamily="18" charset="0"/>
                                </a:rPr>
                                <m:t>𝑡</m:t>
                              </m:r>
                            </m:sub>
                          </m:sSub>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h</m:t>
                              </m:r>
                            </m:e>
                            <m:sub>
                              <m:r>
                                <a:rPr lang="en-AU" sz="3000" b="0" i="1" smtClean="0">
                                  <a:latin typeface="Cambria Math" panose="02040503050406030204" pitchFamily="18" charset="0"/>
                                </a:rPr>
                                <m:t>𝑡</m:t>
                              </m:r>
                            </m:sub>
                          </m:sSub>
                          <m:r>
                            <a:rPr lang="en-AU" sz="3000" b="0" i="1" smtClean="0">
                              <a:latin typeface="Cambria Math" panose="02040503050406030204" pitchFamily="18" charset="0"/>
                            </a:rPr>
                            <m:t>−</m:t>
                          </m:r>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𝑐</m:t>
                              </m:r>
                            </m:e>
                            <m:sub>
                              <m:r>
                                <a:rPr lang="en-AU" sz="3000" b="0" i="1" smtClean="0">
                                  <a:latin typeface="Cambria Math" panose="02040503050406030204" pitchFamily="18" charset="0"/>
                                </a:rPr>
                                <m:t>𝑡</m:t>
                              </m:r>
                            </m:sub>
                          </m:sSub>
                        </m:e>
                      </m:d>
                    </m:oMath>
                  </m:oMathPara>
                </a14:m>
                <a:endParaRPr lang="en-AU" sz="3000" dirty="0"/>
              </a:p>
              <a:p>
                <a:r>
                  <a:rPr lang="en-AU" sz="3000" dirty="0"/>
                  <a:t>First order conditions:</a:t>
                </a:r>
              </a:p>
              <a:p>
                <a:pPr marL="0" indent="0">
                  <a:buNone/>
                </a:pPr>
                <a14:m>
                  <m:oMathPara xmlns:m="http://schemas.openxmlformats.org/officeDocument/2006/math">
                    <m:oMathParaPr>
                      <m:jc m:val="centerGroup"/>
                    </m:oMathParaPr>
                    <m:oMath xmlns:m="http://schemas.openxmlformats.org/officeDocument/2006/math">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h</m:t>
                          </m:r>
                        </m:e>
                        <m:sub>
                          <m:r>
                            <a:rPr lang="en-AU" sz="2800" b="0" i="1" smtClean="0">
                              <a:latin typeface="Cambria Math" panose="02040503050406030204" pitchFamily="18" charset="0"/>
                            </a:rPr>
                            <m:t>𝑡</m:t>
                          </m:r>
                        </m:sub>
                      </m:sSub>
                      <m:r>
                        <a:rPr lang="en-AU" sz="2800" b="0" i="1" smtClean="0">
                          <a:latin typeface="Cambria Math" panose="02040503050406030204" pitchFamily="18" charset="0"/>
                        </a:rPr>
                        <m:t>:   </m:t>
                      </m:r>
                      <m:f>
                        <m:fPr>
                          <m:ctrlPr>
                            <a:rPr lang="en-AU" sz="2800" i="1" smtClean="0">
                              <a:latin typeface="Cambria Math" panose="02040503050406030204" pitchFamily="18" charset="0"/>
                            </a:rPr>
                          </m:ctrlPr>
                        </m:fPr>
                        <m:num>
                          <m:r>
                            <a:rPr lang="en-AU" sz="2800" i="1" smtClean="0">
                              <a:latin typeface="Cambria Math" panose="02040503050406030204" pitchFamily="18" charset="0"/>
                              <a:ea typeface="Cambria Math" panose="02040503050406030204" pitchFamily="18" charset="0"/>
                            </a:rPr>
                            <m:t>𝜕</m:t>
                          </m:r>
                          <m:sSub>
                            <m:sSubPr>
                              <m:ctrlPr>
                                <a:rPr lang="en-AU" sz="2800" i="1" smtClean="0">
                                  <a:latin typeface="Cambria Math" panose="02040503050406030204" pitchFamily="18" charset="0"/>
                                  <a:ea typeface="Cambria Math" panose="02040503050406030204" pitchFamily="18" charset="0"/>
                                </a:rPr>
                              </m:ctrlPr>
                            </m:sSubPr>
                            <m:e>
                              <m:r>
                                <a:rPr lang="en-AU" sz="2800" b="0" i="1" smtClean="0">
                                  <a:latin typeface="Cambria Math" panose="02040503050406030204" pitchFamily="18" charset="0"/>
                                  <a:ea typeface="Cambria Math" panose="02040503050406030204" pitchFamily="18" charset="0"/>
                                </a:rPr>
                                <m:t>𝑉</m:t>
                              </m:r>
                            </m:e>
                            <m:sub>
                              <m:r>
                                <a:rPr lang="en-AU" sz="2800" b="0" i="1" smtClean="0">
                                  <a:latin typeface="Cambria Math" panose="02040503050406030204" pitchFamily="18" charset="0"/>
                                  <a:ea typeface="Cambria Math" panose="02040503050406030204" pitchFamily="18" charset="0"/>
                                </a:rPr>
                                <m:t>𝑡</m:t>
                              </m:r>
                            </m:sub>
                          </m:sSub>
                        </m:num>
                        <m:den>
                          <m:r>
                            <a:rPr lang="en-AU" sz="2800" i="1" smtClean="0">
                              <a:latin typeface="Cambria Math" panose="02040503050406030204" pitchFamily="18" charset="0"/>
                              <a:ea typeface="Cambria Math" panose="02040503050406030204" pitchFamily="18" charset="0"/>
                            </a:rPr>
                            <m:t>𝜕</m:t>
                          </m:r>
                          <m:sSub>
                            <m:sSubPr>
                              <m:ctrlPr>
                                <a:rPr lang="en-AU" sz="2800" i="1" smtClean="0">
                                  <a:latin typeface="Cambria Math" panose="02040503050406030204" pitchFamily="18" charset="0"/>
                                  <a:ea typeface="Cambria Math" panose="02040503050406030204" pitchFamily="18" charset="0"/>
                                </a:rPr>
                              </m:ctrlPr>
                            </m:sSubPr>
                            <m:e>
                              <m:r>
                                <a:rPr lang="en-AU" sz="2800" b="0" i="1" smtClean="0">
                                  <a:latin typeface="Cambria Math" panose="02040503050406030204" pitchFamily="18" charset="0"/>
                                  <a:ea typeface="Cambria Math" panose="02040503050406030204" pitchFamily="18" charset="0"/>
                                </a:rPr>
                                <m:t>h</m:t>
                              </m:r>
                            </m:e>
                            <m:sub>
                              <m:r>
                                <a:rPr lang="en-AU" sz="2800" b="0" i="1" smtClean="0">
                                  <a:latin typeface="Cambria Math" panose="02040503050406030204" pitchFamily="18" charset="0"/>
                                  <a:ea typeface="Cambria Math" panose="02040503050406030204" pitchFamily="18" charset="0"/>
                                </a:rPr>
                                <m:t>𝑡</m:t>
                              </m:r>
                            </m:sub>
                          </m:sSub>
                        </m:den>
                      </m:f>
                      <m:r>
                        <a:rPr lang="en-AU" sz="2800" b="0" i="1" smtClean="0">
                          <a:latin typeface="Cambria Math" panose="02040503050406030204" pitchFamily="18" charset="0"/>
                        </a:rPr>
                        <m:t>=−</m:t>
                      </m:r>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𝑢</m:t>
                          </m:r>
                        </m:e>
                        <m:sub>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𝑙</m:t>
                              </m:r>
                            </m:e>
                            <m:sub>
                              <m:r>
                                <a:rPr lang="en-AU" sz="2800" b="0" i="1" smtClean="0">
                                  <a:latin typeface="Cambria Math" panose="02040503050406030204" pitchFamily="18" charset="0"/>
                                </a:rPr>
                                <m:t>𝑡</m:t>
                              </m:r>
                            </m:sub>
                          </m:sSub>
                        </m:sub>
                      </m:sSub>
                      <m:r>
                        <a:rPr lang="en-AU" sz="2800" b="0" i="1" smtClean="0">
                          <a:latin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𝛽</m:t>
                      </m:r>
                      <m:d>
                        <m:dPr>
                          <m:ctrlPr>
                            <a:rPr lang="en-AU" sz="2800" b="0" i="1" smtClean="0">
                              <a:latin typeface="Cambria Math" panose="02040503050406030204" pitchFamily="18" charset="0"/>
                              <a:ea typeface="Cambria Math" panose="02040503050406030204" pitchFamily="18" charset="0"/>
                            </a:rPr>
                          </m:ctrlPr>
                        </m:dPr>
                        <m:e>
                          <m:r>
                            <a:rPr lang="en-AU" sz="2800" b="0" i="1" smtClean="0">
                              <a:latin typeface="Cambria Math" panose="02040503050406030204" pitchFamily="18" charset="0"/>
                              <a:ea typeface="Cambria Math" panose="02040503050406030204" pitchFamily="18" charset="0"/>
                            </a:rPr>
                            <m:t>1+</m:t>
                          </m:r>
                          <m:r>
                            <a:rPr lang="en-AU" sz="2800" b="0" i="1" smtClean="0">
                              <a:latin typeface="Cambria Math" panose="02040503050406030204" pitchFamily="18" charset="0"/>
                              <a:ea typeface="Cambria Math" panose="02040503050406030204" pitchFamily="18" charset="0"/>
                            </a:rPr>
                            <m:t>𝑟</m:t>
                          </m:r>
                        </m:e>
                      </m:d>
                      <m:sSub>
                        <m:sSubPr>
                          <m:ctrlPr>
                            <a:rPr lang="en-AU" sz="2800" b="0" i="1" smtClean="0">
                              <a:latin typeface="Cambria Math" panose="02040503050406030204" pitchFamily="18" charset="0"/>
                              <a:ea typeface="Cambria Math" panose="02040503050406030204" pitchFamily="18" charset="0"/>
                            </a:rPr>
                          </m:ctrlPr>
                        </m:sSubPr>
                        <m:e>
                          <m:r>
                            <a:rPr lang="en-AU" sz="2800" b="0" i="1" smtClean="0">
                              <a:latin typeface="Cambria Math" panose="02040503050406030204" pitchFamily="18" charset="0"/>
                              <a:ea typeface="Cambria Math" panose="02040503050406030204" pitchFamily="18" charset="0"/>
                            </a:rPr>
                            <m:t>𝑤</m:t>
                          </m:r>
                        </m:e>
                        <m:sub>
                          <m:r>
                            <a:rPr lang="en-AU" sz="2800" b="0" i="1" smtClean="0">
                              <a:latin typeface="Cambria Math" panose="02040503050406030204" pitchFamily="18" charset="0"/>
                              <a:ea typeface="Cambria Math" panose="02040503050406030204" pitchFamily="18" charset="0"/>
                            </a:rPr>
                            <m:t>𝑡</m:t>
                          </m:r>
                        </m:sub>
                      </m:sSub>
                      <m:f>
                        <m:fPr>
                          <m:ctrlPr>
                            <a:rPr lang="en-AU" sz="2800" b="0" i="1" smtClean="0">
                              <a:latin typeface="Cambria Math" panose="02040503050406030204" pitchFamily="18" charset="0"/>
                              <a:ea typeface="Cambria Math" panose="02040503050406030204" pitchFamily="18" charset="0"/>
                            </a:rPr>
                          </m:ctrlPr>
                        </m:fPr>
                        <m:num>
                          <m:r>
                            <a:rPr lang="en-AU" sz="2800" b="0" i="1" smtClean="0">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𝐸</m:t>
                              </m:r>
                            </m:e>
                            <m:sub>
                              <m:r>
                                <a:rPr lang="en-AU" sz="2800" i="1">
                                  <a:latin typeface="Cambria Math" panose="02040503050406030204" pitchFamily="18" charset="0"/>
                                  <a:ea typeface="Cambria Math" panose="02040503050406030204" pitchFamily="18" charset="0"/>
                                </a:rPr>
                                <m:t>𝑡</m:t>
                              </m:r>
                            </m:sub>
                          </m:sSub>
                          <m:r>
                            <a:rPr lang="en-AU" sz="2800" i="1">
                              <a:latin typeface="Cambria Math" panose="02040503050406030204" pitchFamily="18" charset="0"/>
                              <a:ea typeface="Cambria Math" panose="02040503050406030204" pitchFamily="18" charset="0"/>
                            </a:rPr>
                            <m:t>𝑉</m:t>
                          </m:r>
                          <m:d>
                            <m:dPr>
                              <m:ctrlPr>
                                <a:rPr lang="en-AU" sz="2800" i="1">
                                  <a:latin typeface="Cambria Math" panose="02040503050406030204" pitchFamily="18" charset="0"/>
                                  <a:ea typeface="Cambria Math" panose="02040503050406030204" pitchFamily="18" charset="0"/>
                                </a:rPr>
                              </m:ctrlPr>
                            </m:dPr>
                            <m:e>
                              <m:sSub>
                                <m:sSubPr>
                                  <m:ctrlPr>
                                    <a:rPr lang="en-AU" sz="2800" i="1">
                                      <a:latin typeface="Cambria Math" panose="02040503050406030204" pitchFamily="18" charset="0"/>
                                      <a:ea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𝐴</m:t>
                                  </m:r>
                                </m:e>
                                <m:sub>
                                  <m:r>
                                    <a:rPr lang="en-AU" sz="2800" i="1">
                                      <a:latin typeface="Cambria Math" panose="02040503050406030204" pitchFamily="18" charset="0"/>
                                      <a:ea typeface="Cambria Math" panose="02040503050406030204" pitchFamily="18" charset="0"/>
                                    </a:rPr>
                                    <m:t>𝑡</m:t>
                                  </m:r>
                                  <m:r>
                                    <a:rPr lang="en-AU" sz="2800" i="1">
                                      <a:latin typeface="Cambria Math" panose="02040503050406030204" pitchFamily="18" charset="0"/>
                                      <a:ea typeface="Cambria Math" panose="02040503050406030204" pitchFamily="18" charset="0"/>
                                    </a:rPr>
                                    <m:t>+1</m:t>
                                  </m:r>
                                </m:sub>
                              </m:sSub>
                            </m:e>
                          </m:d>
                          <m:r>
                            <m:rPr>
                              <m:nor/>
                            </m:rPr>
                            <a:rPr lang="en-AU" sz="2800" dirty="0"/>
                            <m:t> </m:t>
                          </m:r>
                        </m:num>
                        <m:den>
                          <m:r>
                            <a:rPr lang="en-AU" sz="2800" b="0" i="1" smtClean="0">
                              <a:latin typeface="Cambria Math" panose="02040503050406030204" pitchFamily="18" charset="0"/>
                              <a:ea typeface="Cambria Math" panose="02040503050406030204" pitchFamily="18" charset="0"/>
                            </a:rPr>
                            <m:t>𝜕</m:t>
                          </m:r>
                          <m:sSub>
                            <m:sSubPr>
                              <m:ctrlPr>
                                <a:rPr lang="en-AU" sz="2800" b="0" i="1" smtClean="0">
                                  <a:latin typeface="Cambria Math" panose="02040503050406030204" pitchFamily="18" charset="0"/>
                                  <a:ea typeface="Cambria Math" panose="02040503050406030204" pitchFamily="18" charset="0"/>
                                </a:rPr>
                              </m:ctrlPr>
                            </m:sSubPr>
                            <m:e>
                              <m:r>
                                <a:rPr lang="en-AU" sz="2800" b="0" i="1" smtClean="0">
                                  <a:latin typeface="Cambria Math" panose="02040503050406030204" pitchFamily="18" charset="0"/>
                                  <a:ea typeface="Cambria Math" panose="02040503050406030204" pitchFamily="18" charset="0"/>
                                </a:rPr>
                                <m:t>𝐴</m:t>
                              </m:r>
                            </m:e>
                            <m:sub>
                              <m:r>
                                <a:rPr lang="en-AU" sz="2800" b="0" i="1" smtClean="0">
                                  <a:latin typeface="Cambria Math" panose="02040503050406030204" pitchFamily="18" charset="0"/>
                                  <a:ea typeface="Cambria Math" panose="02040503050406030204" pitchFamily="18" charset="0"/>
                                </a:rPr>
                                <m:t>𝑡</m:t>
                              </m:r>
                              <m:r>
                                <a:rPr lang="en-AU" sz="2800" b="0" i="1" smtClean="0">
                                  <a:latin typeface="Cambria Math" panose="02040503050406030204" pitchFamily="18" charset="0"/>
                                  <a:ea typeface="Cambria Math" panose="02040503050406030204" pitchFamily="18" charset="0"/>
                                </a:rPr>
                                <m:t>+1</m:t>
                              </m:r>
                            </m:sub>
                          </m:sSub>
                        </m:den>
                      </m:f>
                      <m:r>
                        <a:rPr lang="en-AU" sz="2800" b="0" i="1" smtClean="0">
                          <a:latin typeface="Cambria Math" panose="02040503050406030204" pitchFamily="18" charset="0"/>
                          <a:ea typeface="Cambria Math" panose="02040503050406030204" pitchFamily="18" charset="0"/>
                        </a:rPr>
                        <m:t>=0</m:t>
                      </m:r>
                    </m:oMath>
                  </m:oMathPara>
                </a14:m>
                <a:endParaRPr lang="en-AU" sz="2800" dirty="0"/>
              </a:p>
              <a:p>
                <a:pPr marL="0" indent="0">
                  <a:buNone/>
                </a:pPr>
                <a:endParaRPr lang="en-AU" sz="600" dirty="0"/>
              </a:p>
              <a:p>
                <a:pPr marL="0" indent="0">
                  <a:buNone/>
                </a:pPr>
                <a14:m>
                  <m:oMathPara xmlns:m="http://schemas.openxmlformats.org/officeDocument/2006/math">
                    <m:oMathParaPr>
                      <m:jc m:val="centerGroup"/>
                    </m:oMathParaPr>
                    <m:oMath xmlns:m="http://schemas.openxmlformats.org/officeDocument/2006/math">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𝑐</m:t>
                          </m:r>
                        </m:e>
                        <m:sub>
                          <m:r>
                            <a:rPr lang="en-AU" sz="2800" b="0" i="1" smtClean="0">
                              <a:latin typeface="Cambria Math" panose="02040503050406030204" pitchFamily="18" charset="0"/>
                            </a:rPr>
                            <m:t>𝑡</m:t>
                          </m:r>
                        </m:sub>
                      </m:sSub>
                      <m:r>
                        <a:rPr lang="en-AU" sz="2800" b="0" i="1" smtClean="0">
                          <a:latin typeface="Cambria Math" panose="02040503050406030204" pitchFamily="18" charset="0"/>
                        </a:rPr>
                        <m:t>:   </m:t>
                      </m:r>
                      <m:f>
                        <m:fPr>
                          <m:ctrlPr>
                            <a:rPr lang="en-AU" sz="2800" i="1">
                              <a:latin typeface="Cambria Math" panose="02040503050406030204" pitchFamily="18" charset="0"/>
                            </a:rPr>
                          </m:ctrlPr>
                        </m:fPr>
                        <m:num>
                          <m:r>
                            <a:rPr lang="en-AU" sz="2800" i="1">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𝑉</m:t>
                              </m:r>
                            </m:e>
                            <m:sub>
                              <m:r>
                                <a:rPr lang="en-AU" sz="2800" i="1">
                                  <a:latin typeface="Cambria Math" panose="02040503050406030204" pitchFamily="18" charset="0"/>
                                  <a:ea typeface="Cambria Math" panose="02040503050406030204" pitchFamily="18" charset="0"/>
                                </a:rPr>
                                <m:t>𝑡</m:t>
                              </m:r>
                            </m:sub>
                          </m:sSub>
                        </m:num>
                        <m:den>
                          <m:r>
                            <a:rPr lang="en-AU" sz="2800" i="1">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n-AU" sz="2800" b="0" i="1" smtClean="0">
                                  <a:latin typeface="Cambria Math" panose="02040503050406030204" pitchFamily="18" charset="0"/>
                                  <a:ea typeface="Cambria Math" panose="02040503050406030204" pitchFamily="18" charset="0"/>
                                </a:rPr>
                                <m:t>𝑐</m:t>
                              </m:r>
                            </m:e>
                            <m:sub>
                              <m:r>
                                <a:rPr lang="en-AU" sz="2800" i="1">
                                  <a:latin typeface="Cambria Math" panose="02040503050406030204" pitchFamily="18" charset="0"/>
                                  <a:ea typeface="Cambria Math" panose="02040503050406030204" pitchFamily="18" charset="0"/>
                                </a:rPr>
                                <m:t>𝑡</m:t>
                              </m:r>
                            </m:sub>
                          </m:sSub>
                        </m:den>
                      </m:f>
                      <m:r>
                        <a:rPr lang="en-AU" sz="2800" i="1">
                          <a:latin typeface="Cambria Math" panose="02040503050406030204" pitchFamily="18" charset="0"/>
                        </a:rPr>
                        <m:t>=</m:t>
                      </m:r>
                      <m:sSub>
                        <m:sSubPr>
                          <m:ctrlPr>
                            <a:rPr lang="en-AU" sz="2800" i="1">
                              <a:latin typeface="Cambria Math" panose="02040503050406030204" pitchFamily="18" charset="0"/>
                            </a:rPr>
                          </m:ctrlPr>
                        </m:sSubPr>
                        <m:e>
                          <m:r>
                            <a:rPr lang="en-AU" sz="2800" i="1">
                              <a:latin typeface="Cambria Math" panose="02040503050406030204" pitchFamily="18" charset="0"/>
                            </a:rPr>
                            <m:t>𝑢</m:t>
                          </m:r>
                        </m:e>
                        <m:sub>
                          <m:sSub>
                            <m:sSubPr>
                              <m:ctrlPr>
                                <a:rPr lang="en-AU" sz="2800" i="1">
                                  <a:latin typeface="Cambria Math" panose="02040503050406030204" pitchFamily="18" charset="0"/>
                                </a:rPr>
                              </m:ctrlPr>
                            </m:sSubPr>
                            <m:e>
                              <m:r>
                                <a:rPr lang="en-AU" sz="2800" b="0" i="1" smtClean="0">
                                  <a:latin typeface="Cambria Math" panose="02040503050406030204" pitchFamily="18" charset="0"/>
                                </a:rPr>
                                <m:t>𝑐</m:t>
                              </m:r>
                            </m:e>
                            <m:sub>
                              <m:r>
                                <a:rPr lang="en-AU" sz="2800" i="1">
                                  <a:latin typeface="Cambria Math" panose="02040503050406030204" pitchFamily="18" charset="0"/>
                                </a:rPr>
                                <m:t>𝑡</m:t>
                              </m:r>
                            </m:sub>
                          </m:sSub>
                        </m:sub>
                      </m:sSub>
                      <m:r>
                        <a:rPr lang="en-AU" sz="2800" b="0" i="1" smtClean="0">
                          <a:latin typeface="Cambria Math" panose="02040503050406030204" pitchFamily="18" charset="0"/>
                        </a:rPr>
                        <m:t>−</m:t>
                      </m:r>
                      <m:r>
                        <a:rPr lang="en-AU" sz="2800" i="1">
                          <a:latin typeface="Cambria Math" panose="02040503050406030204" pitchFamily="18" charset="0"/>
                          <a:ea typeface="Cambria Math" panose="02040503050406030204" pitchFamily="18" charset="0"/>
                        </a:rPr>
                        <m:t>𝛽</m:t>
                      </m:r>
                      <m:d>
                        <m:dPr>
                          <m:ctrlPr>
                            <a:rPr lang="en-AU" sz="2800" i="1">
                              <a:latin typeface="Cambria Math" panose="02040503050406030204" pitchFamily="18" charset="0"/>
                              <a:ea typeface="Cambria Math" panose="02040503050406030204" pitchFamily="18" charset="0"/>
                            </a:rPr>
                          </m:ctrlPr>
                        </m:dPr>
                        <m:e>
                          <m:r>
                            <a:rPr lang="en-AU" sz="2800" i="1">
                              <a:latin typeface="Cambria Math" panose="02040503050406030204" pitchFamily="18" charset="0"/>
                              <a:ea typeface="Cambria Math" panose="02040503050406030204" pitchFamily="18" charset="0"/>
                            </a:rPr>
                            <m:t>1+</m:t>
                          </m:r>
                          <m:r>
                            <a:rPr lang="en-AU" sz="2800" i="1">
                              <a:latin typeface="Cambria Math" panose="02040503050406030204" pitchFamily="18" charset="0"/>
                              <a:ea typeface="Cambria Math" panose="02040503050406030204" pitchFamily="18" charset="0"/>
                            </a:rPr>
                            <m:t>𝑟</m:t>
                          </m:r>
                        </m:e>
                      </m:d>
                      <m:f>
                        <m:fPr>
                          <m:ctrlPr>
                            <a:rPr lang="en-AU" sz="2800" i="1">
                              <a:latin typeface="Cambria Math" panose="02040503050406030204" pitchFamily="18" charset="0"/>
                              <a:ea typeface="Cambria Math" panose="02040503050406030204" pitchFamily="18" charset="0"/>
                            </a:rPr>
                          </m:ctrlPr>
                        </m:fPr>
                        <m:num>
                          <m:r>
                            <a:rPr lang="en-AU" sz="2800" i="1">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𝐸</m:t>
                              </m:r>
                            </m:e>
                            <m:sub>
                              <m:r>
                                <a:rPr lang="en-AU" sz="2800" i="1">
                                  <a:latin typeface="Cambria Math" panose="02040503050406030204" pitchFamily="18" charset="0"/>
                                  <a:ea typeface="Cambria Math" panose="02040503050406030204" pitchFamily="18" charset="0"/>
                                </a:rPr>
                                <m:t>𝑡</m:t>
                              </m:r>
                            </m:sub>
                          </m:sSub>
                          <m:r>
                            <a:rPr lang="en-AU" sz="2800" i="1">
                              <a:latin typeface="Cambria Math" panose="02040503050406030204" pitchFamily="18" charset="0"/>
                              <a:ea typeface="Cambria Math" panose="02040503050406030204" pitchFamily="18" charset="0"/>
                            </a:rPr>
                            <m:t>𝑉</m:t>
                          </m:r>
                          <m:d>
                            <m:dPr>
                              <m:ctrlPr>
                                <a:rPr lang="en-AU" sz="2800" i="1">
                                  <a:latin typeface="Cambria Math" panose="02040503050406030204" pitchFamily="18" charset="0"/>
                                  <a:ea typeface="Cambria Math" panose="02040503050406030204" pitchFamily="18" charset="0"/>
                                </a:rPr>
                              </m:ctrlPr>
                            </m:dPr>
                            <m:e>
                              <m:sSub>
                                <m:sSubPr>
                                  <m:ctrlPr>
                                    <a:rPr lang="en-AU" sz="2800" i="1">
                                      <a:latin typeface="Cambria Math" panose="02040503050406030204" pitchFamily="18" charset="0"/>
                                      <a:ea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𝐴</m:t>
                                  </m:r>
                                </m:e>
                                <m:sub>
                                  <m:r>
                                    <a:rPr lang="en-AU" sz="2800" i="1">
                                      <a:latin typeface="Cambria Math" panose="02040503050406030204" pitchFamily="18" charset="0"/>
                                      <a:ea typeface="Cambria Math" panose="02040503050406030204" pitchFamily="18" charset="0"/>
                                    </a:rPr>
                                    <m:t>𝑡</m:t>
                                  </m:r>
                                  <m:r>
                                    <a:rPr lang="en-AU" sz="2800" i="1">
                                      <a:latin typeface="Cambria Math" panose="02040503050406030204" pitchFamily="18" charset="0"/>
                                      <a:ea typeface="Cambria Math" panose="02040503050406030204" pitchFamily="18" charset="0"/>
                                    </a:rPr>
                                    <m:t>+1</m:t>
                                  </m:r>
                                </m:sub>
                              </m:sSub>
                            </m:e>
                          </m:d>
                          <m:r>
                            <m:rPr>
                              <m:nor/>
                            </m:rPr>
                            <a:rPr lang="en-AU" sz="2800" dirty="0"/>
                            <m:t> </m:t>
                          </m:r>
                        </m:num>
                        <m:den>
                          <m:r>
                            <a:rPr lang="en-AU" sz="2800" i="1">
                              <a:latin typeface="Cambria Math" panose="02040503050406030204" pitchFamily="18" charset="0"/>
                              <a:ea typeface="Cambria Math" panose="02040503050406030204" pitchFamily="18" charset="0"/>
                            </a:rPr>
                            <m:t>𝜕</m:t>
                          </m:r>
                          <m:sSub>
                            <m:sSubPr>
                              <m:ctrlPr>
                                <a:rPr lang="en-AU" sz="2800" i="1">
                                  <a:latin typeface="Cambria Math" panose="02040503050406030204" pitchFamily="18" charset="0"/>
                                  <a:ea typeface="Cambria Math" panose="02040503050406030204" pitchFamily="18" charset="0"/>
                                </a:rPr>
                              </m:ctrlPr>
                            </m:sSubPr>
                            <m:e>
                              <m:r>
                                <a:rPr lang="en-AU" sz="2800" i="1">
                                  <a:latin typeface="Cambria Math" panose="02040503050406030204" pitchFamily="18" charset="0"/>
                                  <a:ea typeface="Cambria Math" panose="02040503050406030204" pitchFamily="18" charset="0"/>
                                </a:rPr>
                                <m:t>𝐴</m:t>
                              </m:r>
                            </m:e>
                            <m:sub>
                              <m:r>
                                <a:rPr lang="en-AU" sz="2800" i="1">
                                  <a:latin typeface="Cambria Math" panose="02040503050406030204" pitchFamily="18" charset="0"/>
                                  <a:ea typeface="Cambria Math" panose="02040503050406030204" pitchFamily="18" charset="0"/>
                                </a:rPr>
                                <m:t>𝑡</m:t>
                              </m:r>
                              <m:r>
                                <a:rPr lang="en-AU" sz="2800" i="1">
                                  <a:latin typeface="Cambria Math" panose="02040503050406030204" pitchFamily="18" charset="0"/>
                                  <a:ea typeface="Cambria Math" panose="02040503050406030204" pitchFamily="18" charset="0"/>
                                </a:rPr>
                                <m:t>+1</m:t>
                              </m:r>
                            </m:sub>
                          </m:sSub>
                        </m:den>
                      </m:f>
                      <m:r>
                        <a:rPr lang="en-AU" sz="2800" b="0" i="1" smtClean="0">
                          <a:latin typeface="Cambria Math" panose="02040503050406030204" pitchFamily="18" charset="0"/>
                          <a:ea typeface="Cambria Math" panose="02040503050406030204" pitchFamily="18" charset="0"/>
                        </a:rPr>
                        <m:t>=0</m:t>
                      </m:r>
                    </m:oMath>
                  </m:oMathPara>
                </a14:m>
                <a:endParaRPr lang="en-AU" sz="2800" dirty="0"/>
              </a:p>
              <a:p>
                <a:r>
                  <a:rPr lang="en-AU" dirty="0"/>
                  <a:t>Marginal Rate of Substitution (MRS) condition:</a:t>
                </a:r>
              </a:p>
              <a:p>
                <a:pPr marL="0" indent="0">
                  <a:buNone/>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𝑀𝑅</m:t>
                      </m:r>
                      <m:sSub>
                        <m:sSubPr>
                          <m:ctrlPr>
                            <a:rPr lang="en-AU" i="1">
                              <a:solidFill>
                                <a:srgbClr val="FF0000"/>
                              </a:solidFill>
                              <a:latin typeface="Cambria Math" panose="02040503050406030204" pitchFamily="18" charset="0"/>
                            </a:rPr>
                          </m:ctrlPr>
                        </m:sSubPr>
                        <m:e>
                          <m:r>
                            <a:rPr lang="en-AU" i="1">
                              <a:solidFill>
                                <a:srgbClr val="FF0000"/>
                              </a:solidFill>
                              <a:latin typeface="Cambria Math" panose="02040503050406030204" pitchFamily="18" charset="0"/>
                            </a:rPr>
                            <m:t>𝑆</m:t>
                          </m:r>
                        </m:e>
                        <m:sub>
                          <m:r>
                            <a:rPr lang="en-AU" i="1">
                              <a:solidFill>
                                <a:srgbClr val="FF0000"/>
                              </a:solidFill>
                              <a:latin typeface="Cambria Math" panose="02040503050406030204" pitchFamily="18" charset="0"/>
                            </a:rPr>
                            <m:t>𝑐</m:t>
                          </m:r>
                          <m:r>
                            <a:rPr lang="en-AU" i="1">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𝑙</m:t>
                          </m:r>
                        </m:sub>
                      </m:sSub>
                      <m:r>
                        <a:rPr lang="en-AU" i="1">
                          <a:solidFill>
                            <a:srgbClr val="FF0000"/>
                          </a:solidFill>
                          <a:latin typeface="Cambria Math" panose="02040503050406030204" pitchFamily="18" charset="0"/>
                        </a:rPr>
                        <m:t>=</m:t>
                      </m:r>
                      <m:f>
                        <m:fPr>
                          <m:ctrlPr>
                            <a:rPr lang="en-AU" b="1" i="1" smtClean="0">
                              <a:solidFill>
                                <a:srgbClr val="FF0000"/>
                              </a:solidFill>
                              <a:latin typeface="Cambria Math" panose="02040503050406030204" pitchFamily="18" charset="0"/>
                            </a:rPr>
                          </m:ctrlPr>
                        </m:fPr>
                        <m:num>
                          <m:sSub>
                            <m:sSubPr>
                              <m:ctrlPr>
                                <a:rPr lang="en-AU" b="1" i="1">
                                  <a:solidFill>
                                    <a:srgbClr val="FF0000"/>
                                  </a:solidFill>
                                  <a:latin typeface="Cambria Math" panose="02040503050406030204" pitchFamily="18" charset="0"/>
                                  <a:ea typeface="Cambria Math" panose="02040503050406030204" pitchFamily="18" charset="0"/>
                                </a:rPr>
                              </m:ctrlPr>
                            </m:sSubPr>
                            <m:e>
                              <m:r>
                                <a:rPr lang="en-AU" b="1" i="1" smtClean="0">
                                  <a:solidFill>
                                    <a:srgbClr val="FF0000"/>
                                  </a:solidFill>
                                  <a:latin typeface="Cambria Math" panose="02040503050406030204" pitchFamily="18" charset="0"/>
                                  <a:ea typeface="Cambria Math" panose="02040503050406030204" pitchFamily="18" charset="0"/>
                                </a:rPr>
                                <m:t>𝒖</m:t>
                              </m:r>
                            </m:e>
                            <m:sub>
                              <m:sSub>
                                <m:sSubPr>
                                  <m:ctrlPr>
                                    <a:rPr lang="en-AU" b="1" i="1" smtClean="0">
                                      <a:solidFill>
                                        <a:srgbClr val="FF0000"/>
                                      </a:solidFill>
                                      <a:latin typeface="Cambria Math" panose="02040503050406030204" pitchFamily="18" charset="0"/>
                                      <a:ea typeface="Cambria Math" panose="02040503050406030204" pitchFamily="18" charset="0"/>
                                    </a:rPr>
                                  </m:ctrlPr>
                                </m:sSubPr>
                                <m:e>
                                  <m:r>
                                    <a:rPr lang="en-AU" b="1" i="1" smtClean="0">
                                      <a:solidFill>
                                        <a:srgbClr val="FF0000"/>
                                      </a:solidFill>
                                      <a:latin typeface="Cambria Math" panose="02040503050406030204" pitchFamily="18" charset="0"/>
                                      <a:ea typeface="Cambria Math" panose="02040503050406030204" pitchFamily="18" charset="0"/>
                                    </a:rPr>
                                    <m:t>𝒍</m:t>
                                  </m:r>
                                </m:e>
                                <m:sub>
                                  <m:r>
                                    <a:rPr lang="en-AU" b="1" i="1" smtClean="0">
                                      <a:solidFill>
                                        <a:srgbClr val="FF0000"/>
                                      </a:solidFill>
                                      <a:latin typeface="Cambria Math" panose="02040503050406030204" pitchFamily="18" charset="0"/>
                                      <a:ea typeface="Cambria Math" panose="02040503050406030204" pitchFamily="18" charset="0"/>
                                    </a:rPr>
                                    <m:t>𝒕</m:t>
                                  </m:r>
                                </m:sub>
                              </m:sSub>
                            </m:sub>
                          </m:sSub>
                        </m:num>
                        <m:den>
                          <m:sSub>
                            <m:sSubPr>
                              <m:ctrlPr>
                                <a:rPr lang="en-AU" b="1" i="1">
                                  <a:solidFill>
                                    <a:srgbClr val="FF0000"/>
                                  </a:solidFill>
                                  <a:latin typeface="Cambria Math" panose="02040503050406030204" pitchFamily="18" charset="0"/>
                                  <a:ea typeface="Cambria Math" panose="02040503050406030204" pitchFamily="18" charset="0"/>
                                </a:rPr>
                              </m:ctrlPr>
                            </m:sSubPr>
                            <m:e>
                              <m:r>
                                <a:rPr lang="en-AU" b="1" i="1" smtClean="0">
                                  <a:solidFill>
                                    <a:srgbClr val="FF0000"/>
                                  </a:solidFill>
                                  <a:latin typeface="Cambria Math" panose="02040503050406030204" pitchFamily="18" charset="0"/>
                                  <a:ea typeface="Cambria Math" panose="02040503050406030204" pitchFamily="18" charset="0"/>
                                </a:rPr>
                                <m:t>𝒖</m:t>
                              </m:r>
                            </m:e>
                            <m:sub>
                              <m:sSub>
                                <m:sSubPr>
                                  <m:ctrlPr>
                                    <a:rPr lang="en-AU" b="1" i="1" smtClean="0">
                                      <a:solidFill>
                                        <a:srgbClr val="FF0000"/>
                                      </a:solidFill>
                                      <a:latin typeface="Cambria Math" panose="02040503050406030204" pitchFamily="18" charset="0"/>
                                      <a:ea typeface="Cambria Math" panose="02040503050406030204" pitchFamily="18" charset="0"/>
                                    </a:rPr>
                                  </m:ctrlPr>
                                </m:sSubPr>
                                <m:e>
                                  <m:r>
                                    <a:rPr lang="en-AU" b="1" i="1" smtClean="0">
                                      <a:solidFill>
                                        <a:srgbClr val="FF0000"/>
                                      </a:solidFill>
                                      <a:latin typeface="Cambria Math" panose="02040503050406030204" pitchFamily="18" charset="0"/>
                                      <a:ea typeface="Cambria Math" panose="02040503050406030204" pitchFamily="18" charset="0"/>
                                    </a:rPr>
                                    <m:t>𝒄</m:t>
                                  </m:r>
                                </m:e>
                                <m:sub>
                                  <m:r>
                                    <a:rPr lang="en-AU" b="1" i="1" smtClean="0">
                                      <a:solidFill>
                                        <a:srgbClr val="FF0000"/>
                                      </a:solidFill>
                                      <a:latin typeface="Cambria Math" panose="02040503050406030204" pitchFamily="18" charset="0"/>
                                      <a:ea typeface="Cambria Math" panose="02040503050406030204" pitchFamily="18" charset="0"/>
                                    </a:rPr>
                                    <m:t>𝒕</m:t>
                                  </m:r>
                                </m:sub>
                              </m:sSub>
                            </m:sub>
                          </m:sSub>
                        </m:den>
                      </m:f>
                      <m:r>
                        <a:rPr lang="en-AU" b="1" i="1">
                          <a:solidFill>
                            <a:srgbClr val="FF0000"/>
                          </a:solidFill>
                          <a:latin typeface="Cambria Math" panose="02040503050406030204" pitchFamily="18" charset="0"/>
                        </a:rPr>
                        <m:t>=</m:t>
                      </m:r>
                      <m:sSub>
                        <m:sSubPr>
                          <m:ctrlPr>
                            <a:rPr lang="en-AU" b="1" i="1">
                              <a:solidFill>
                                <a:srgbClr val="FF0000"/>
                              </a:solidFill>
                              <a:latin typeface="Cambria Math" panose="02040503050406030204" pitchFamily="18" charset="0"/>
                              <a:ea typeface="Cambria Math" panose="02040503050406030204" pitchFamily="18" charset="0"/>
                            </a:rPr>
                          </m:ctrlPr>
                        </m:sSubPr>
                        <m:e>
                          <m:r>
                            <a:rPr lang="en-AU" b="1" i="1">
                              <a:solidFill>
                                <a:srgbClr val="FF0000"/>
                              </a:solidFill>
                              <a:latin typeface="Cambria Math" panose="02040503050406030204" pitchFamily="18" charset="0"/>
                              <a:ea typeface="Cambria Math" panose="02040503050406030204" pitchFamily="18" charset="0"/>
                            </a:rPr>
                            <m:t>𝒘</m:t>
                          </m:r>
                        </m:e>
                        <m:sub>
                          <m:r>
                            <a:rPr lang="en-AU" b="1" i="1">
                              <a:solidFill>
                                <a:srgbClr val="FF0000"/>
                              </a:solidFill>
                              <a:latin typeface="Cambria Math" panose="02040503050406030204" pitchFamily="18" charset="0"/>
                              <a:ea typeface="Cambria Math" panose="02040503050406030204" pitchFamily="18" charset="0"/>
                            </a:rPr>
                            <m:t>𝒕</m:t>
                          </m:r>
                        </m:sub>
                      </m:sSub>
                    </m:oMath>
                  </m:oMathPara>
                </a14:m>
                <a:endParaRPr lang="en-AU" b="1" dirty="0"/>
              </a:p>
            </p:txBody>
          </p:sp>
        </mc:Choice>
        <mc:Fallback xmlns="">
          <p:sp>
            <p:nvSpPr>
              <p:cNvPr id="3" name="Content Placeholder 2">
                <a:extLst>
                  <a:ext uri="{FF2B5EF4-FFF2-40B4-BE49-F238E27FC236}">
                    <a16:creationId xmlns:a16="http://schemas.microsoft.com/office/drawing/2014/main" id="{1EA0F5A7-2B34-4713-A85E-A3866C40EE0A}"/>
                  </a:ext>
                </a:extLst>
              </p:cNvPr>
              <p:cNvSpPr>
                <a:spLocks noGrp="1" noRot="1" noChangeAspect="1" noMove="1" noResize="1" noEditPoints="1" noAdjustHandles="1" noChangeArrowheads="1" noChangeShapeType="1" noTextEdit="1"/>
              </p:cNvSpPr>
              <p:nvPr>
                <p:ph idx="1"/>
              </p:nvPr>
            </p:nvSpPr>
            <p:spPr>
              <a:xfrm>
                <a:off x="323528" y="548680"/>
                <a:ext cx="8496944" cy="6309320"/>
              </a:xfrm>
              <a:blipFill>
                <a:blip r:embed="rId2"/>
                <a:stretch>
                  <a:fillRect l="-1650" t="-1159"/>
                </a:stretch>
              </a:blipFill>
            </p:spPr>
            <p:txBody>
              <a:bodyPr/>
              <a:lstStyle/>
              <a:p>
                <a:r>
                  <a:rPr lang="en-AU">
                    <a:noFill/>
                  </a:rPr>
                  <a:t> </a:t>
                </a:r>
              </a:p>
            </p:txBody>
          </p:sp>
        </mc:Fallback>
      </mc:AlternateContent>
    </p:spTree>
    <p:extLst>
      <p:ext uri="{BB962C8B-B14F-4D97-AF65-F5344CB8AC3E}">
        <p14:creationId xmlns:p14="http://schemas.microsoft.com/office/powerpoint/2010/main" val="400208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8EE9-9589-4F72-811A-46191231DE27}"/>
              </a:ext>
            </a:extLst>
          </p:cNvPr>
          <p:cNvSpPr>
            <a:spLocks noGrp="1"/>
          </p:cNvSpPr>
          <p:nvPr>
            <p:ph type="title"/>
          </p:nvPr>
        </p:nvSpPr>
        <p:spPr>
          <a:xfrm>
            <a:off x="457200" y="0"/>
            <a:ext cx="8229600" cy="731837"/>
          </a:xfrm>
        </p:spPr>
        <p:txBody>
          <a:bodyPr/>
          <a:lstStyle/>
          <a:p>
            <a:r>
              <a:rPr lang="en-AU" dirty="0"/>
              <a:t>The Basic Life Cycle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A63855-CDD4-43F2-B76B-8C082DC0C197}"/>
                  </a:ext>
                </a:extLst>
              </p:cNvPr>
              <p:cNvSpPr>
                <a:spLocks noGrp="1"/>
              </p:cNvSpPr>
              <p:nvPr>
                <p:ph idx="1"/>
              </p:nvPr>
            </p:nvSpPr>
            <p:spPr>
              <a:xfrm>
                <a:off x="323528" y="731837"/>
                <a:ext cx="8568952" cy="6126163"/>
              </a:xfrm>
            </p:spPr>
            <p:txBody>
              <a:bodyPr/>
              <a:lstStyle/>
              <a:p>
                <a:r>
                  <a:rPr lang="en-AU" dirty="0"/>
                  <a:t>Many papers use the MRS condition to estimate the Frisch </a:t>
                </a:r>
                <a:r>
                  <a:rPr lang="en-AU" dirty="0" err="1"/>
                  <a:t>labor</a:t>
                </a:r>
                <a:r>
                  <a:rPr lang="en-AU" dirty="0"/>
                  <a:t> supply elasticity:</a:t>
                </a:r>
              </a:p>
              <a:p>
                <a:r>
                  <a:rPr lang="en-AU" dirty="0"/>
                  <a:t>Example utility function:</a:t>
                </a:r>
              </a:p>
              <a:p>
                <a:pPr marL="0" indent="0">
                  <a:buNone/>
                </a:pPr>
                <a:r>
                  <a:rPr lang="en-AU" b="0" dirty="0"/>
                  <a:t>	</a:t>
                </a:r>
                <a14:m>
                  <m:oMath xmlns:m="http://schemas.openxmlformats.org/officeDocument/2006/math">
                    <m:r>
                      <a:rPr lang="en-AU" sz="3000" b="0" i="1" smtClean="0">
                        <a:latin typeface="Cambria Math" panose="02040503050406030204" pitchFamily="18" charset="0"/>
                      </a:rPr>
                      <m:t>𝑢</m:t>
                    </m:r>
                    <m:d>
                      <m:dPr>
                        <m:ctrlPr>
                          <a:rPr lang="en-AU" sz="3000" b="0" i="1" smtClean="0">
                            <a:latin typeface="Cambria Math" panose="02040503050406030204" pitchFamily="18" charset="0"/>
                          </a:rPr>
                        </m:ctrlPr>
                      </m:dPr>
                      <m:e>
                        <m:sSub>
                          <m:sSubPr>
                            <m:ctrlPr>
                              <a:rPr lang="en-AU" sz="3000" i="1" smtClean="0">
                                <a:latin typeface="Cambria Math" panose="02040503050406030204" pitchFamily="18" charset="0"/>
                              </a:rPr>
                            </m:ctrlPr>
                          </m:sSubPr>
                          <m:e>
                            <m:r>
                              <a:rPr lang="en-AU" sz="3000" b="0" i="1" smtClean="0">
                                <a:latin typeface="Cambria Math" panose="02040503050406030204" pitchFamily="18" charset="0"/>
                              </a:rPr>
                              <m:t>𝑐</m:t>
                            </m:r>
                          </m:e>
                          <m:sub>
                            <m:r>
                              <a:rPr lang="en-AU" sz="3000" b="0" i="1" smtClean="0">
                                <a:latin typeface="Cambria Math" panose="02040503050406030204" pitchFamily="18" charset="0"/>
                              </a:rPr>
                              <m:t>𝑡</m:t>
                            </m:r>
                          </m:sub>
                        </m:sSub>
                        <m:r>
                          <a:rPr lang="en-AU" sz="3000" b="0" i="1" smtClean="0">
                            <a:latin typeface="Cambria Math" panose="02040503050406030204" pitchFamily="18" charset="0"/>
                          </a:rPr>
                          <m:t>,</m:t>
                        </m:r>
                        <m:sSub>
                          <m:sSubPr>
                            <m:ctrlPr>
                              <a:rPr lang="en-AU" sz="3000" b="0" i="1" smtClean="0">
                                <a:latin typeface="Cambria Math" panose="02040503050406030204" pitchFamily="18" charset="0"/>
                              </a:rPr>
                            </m:ctrlPr>
                          </m:sSubPr>
                          <m:e>
                            <m:r>
                              <a:rPr lang="en-AU" sz="3000" b="0" i="1" smtClean="0">
                                <a:latin typeface="Cambria Math" panose="02040503050406030204" pitchFamily="18" charset="0"/>
                              </a:rPr>
                              <m:t>𝑙</m:t>
                            </m:r>
                          </m:e>
                          <m:sub>
                            <m:r>
                              <a:rPr lang="en-AU" sz="3000" b="0" i="1" smtClean="0">
                                <a:latin typeface="Cambria Math" panose="02040503050406030204" pitchFamily="18" charset="0"/>
                              </a:rPr>
                              <m:t>𝑡</m:t>
                            </m:r>
                          </m:sub>
                        </m:sSub>
                      </m:e>
                    </m:d>
                    <m:r>
                      <a:rPr lang="en-AU" sz="3000" b="0" i="1" smtClean="0">
                        <a:latin typeface="Cambria Math" panose="02040503050406030204" pitchFamily="18" charset="0"/>
                      </a:rPr>
                      <m:t>=</m:t>
                    </m:r>
                    <m:sSup>
                      <m:sSupPr>
                        <m:ctrlPr>
                          <a:rPr lang="en-AU" sz="3000" b="0" i="1" smtClean="0">
                            <a:latin typeface="Cambria Math" panose="02040503050406030204" pitchFamily="18" charset="0"/>
                            <a:ea typeface="Cambria Math" panose="02040503050406030204" pitchFamily="18" charset="0"/>
                          </a:rPr>
                        </m:ctrlPr>
                      </m:sSupPr>
                      <m:e>
                        <m:r>
                          <a:rPr lang="en-AU" sz="3000" i="1">
                            <a:latin typeface="Cambria Math" panose="02040503050406030204" pitchFamily="18" charset="0"/>
                            <a:ea typeface="Cambria Math" panose="02040503050406030204" pitchFamily="18" charset="0"/>
                          </a:rPr>
                          <m:t>𝜎</m:t>
                        </m:r>
                      </m:e>
                      <m:sup>
                        <m:r>
                          <a:rPr lang="en-AU" sz="3000" b="0" i="1" smtClean="0">
                            <a:latin typeface="Cambria Math" panose="02040503050406030204" pitchFamily="18" charset="0"/>
                            <a:ea typeface="Cambria Math" panose="02040503050406030204" pitchFamily="18" charset="0"/>
                          </a:rPr>
                          <m:t>−1</m:t>
                        </m:r>
                      </m:sup>
                    </m:sSup>
                    <m:sSubSup>
                      <m:sSubSupPr>
                        <m:ctrlPr>
                          <a:rPr lang="en-AU" sz="3000" b="0" i="1" smtClean="0">
                            <a:latin typeface="Cambria Math" panose="02040503050406030204" pitchFamily="18" charset="0"/>
                            <a:ea typeface="Cambria Math" panose="02040503050406030204" pitchFamily="18" charset="0"/>
                          </a:rPr>
                        </m:ctrlPr>
                      </m:sSubSupPr>
                      <m:e>
                        <m:r>
                          <a:rPr lang="en-AU" sz="3000" b="0" i="1" smtClean="0">
                            <a:latin typeface="Cambria Math" panose="02040503050406030204" pitchFamily="18" charset="0"/>
                            <a:ea typeface="Cambria Math" panose="02040503050406030204" pitchFamily="18" charset="0"/>
                          </a:rPr>
                          <m:t>𝑐</m:t>
                        </m:r>
                      </m:e>
                      <m:sub>
                        <m:r>
                          <a:rPr lang="en-AU" sz="3000" b="0" i="1" smtClean="0">
                            <a:latin typeface="Cambria Math" panose="02040503050406030204" pitchFamily="18" charset="0"/>
                            <a:ea typeface="Cambria Math" panose="02040503050406030204" pitchFamily="18" charset="0"/>
                          </a:rPr>
                          <m:t>𝑡</m:t>
                        </m:r>
                      </m:sub>
                      <m:sup>
                        <m:r>
                          <a:rPr lang="en-AU" sz="3000" b="0" i="1" smtClean="0">
                            <a:latin typeface="Cambria Math" panose="02040503050406030204" pitchFamily="18" charset="0"/>
                            <a:ea typeface="Cambria Math" panose="02040503050406030204" pitchFamily="18" charset="0"/>
                          </a:rPr>
                          <m:t>𝜎</m:t>
                        </m:r>
                      </m:sup>
                    </m:sSubSup>
                    <m:r>
                      <a:rPr lang="en-AU" sz="3000" b="0" i="1" smtClean="0">
                        <a:latin typeface="Cambria Math" panose="02040503050406030204" pitchFamily="18" charset="0"/>
                        <a:ea typeface="Cambria Math" panose="02040503050406030204" pitchFamily="18" charset="0"/>
                      </a:rPr>
                      <m:t>−</m:t>
                    </m:r>
                    <m:r>
                      <a:rPr lang="en-AU" sz="3000" b="0" i="1" smtClean="0">
                        <a:latin typeface="Cambria Math" panose="02040503050406030204" pitchFamily="18" charset="0"/>
                        <a:ea typeface="Cambria Math" panose="02040503050406030204" pitchFamily="18" charset="0"/>
                      </a:rPr>
                      <m:t>𝛼</m:t>
                    </m:r>
                    <m:sSup>
                      <m:sSupPr>
                        <m:ctrlPr>
                          <a:rPr lang="en-AU" sz="3000" i="1">
                            <a:latin typeface="Cambria Math" panose="02040503050406030204" pitchFamily="18" charset="0"/>
                            <a:ea typeface="Cambria Math" panose="02040503050406030204" pitchFamily="18" charset="0"/>
                          </a:rPr>
                        </m:ctrlPr>
                      </m:sSupPr>
                      <m:e>
                        <m:r>
                          <a:rPr lang="en-AU" sz="3000" i="1" smtClean="0">
                            <a:latin typeface="Cambria Math" panose="02040503050406030204" pitchFamily="18" charset="0"/>
                            <a:ea typeface="Cambria Math" panose="02040503050406030204" pitchFamily="18" charset="0"/>
                          </a:rPr>
                          <m:t>𝛾</m:t>
                        </m:r>
                      </m:e>
                      <m:sup>
                        <m:r>
                          <a:rPr lang="en-AU" sz="3000" i="1">
                            <a:latin typeface="Cambria Math" panose="02040503050406030204" pitchFamily="18" charset="0"/>
                            <a:ea typeface="Cambria Math" panose="02040503050406030204" pitchFamily="18" charset="0"/>
                          </a:rPr>
                          <m:t>−1</m:t>
                        </m:r>
                      </m:sup>
                    </m:sSup>
                    <m:sSubSup>
                      <m:sSubSupPr>
                        <m:ctrlPr>
                          <a:rPr lang="en-AU" sz="3000" i="1" smtClean="0">
                            <a:solidFill>
                              <a:schemeClr val="tx1"/>
                            </a:solidFill>
                            <a:latin typeface="Cambria Math" panose="02040503050406030204" pitchFamily="18" charset="0"/>
                            <a:ea typeface="Cambria Math" panose="02040503050406030204" pitchFamily="18" charset="0"/>
                          </a:rPr>
                        </m:ctrlPr>
                      </m:sSubSupPr>
                      <m:e>
                        <m:r>
                          <a:rPr lang="en-AU" sz="3000" b="0" i="1" smtClean="0">
                            <a:solidFill>
                              <a:schemeClr val="tx1"/>
                            </a:solidFill>
                            <a:latin typeface="Cambria Math" panose="02040503050406030204" pitchFamily="18" charset="0"/>
                            <a:ea typeface="Cambria Math" panose="02040503050406030204" pitchFamily="18" charset="0"/>
                          </a:rPr>
                          <m:t>h</m:t>
                        </m:r>
                      </m:e>
                      <m:sub>
                        <m:r>
                          <a:rPr lang="en-AU" sz="3000" i="1">
                            <a:solidFill>
                              <a:schemeClr val="tx1"/>
                            </a:solidFill>
                            <a:latin typeface="Cambria Math" panose="02040503050406030204" pitchFamily="18" charset="0"/>
                            <a:ea typeface="Cambria Math" panose="02040503050406030204" pitchFamily="18" charset="0"/>
                          </a:rPr>
                          <m:t>𝑡</m:t>
                        </m:r>
                      </m:sub>
                      <m:sup>
                        <m:r>
                          <a:rPr lang="en-AU" sz="3000" i="1" smtClean="0">
                            <a:solidFill>
                              <a:schemeClr val="tx1"/>
                            </a:solidFill>
                            <a:latin typeface="Cambria Math" panose="02040503050406030204" pitchFamily="18" charset="0"/>
                            <a:ea typeface="Cambria Math" panose="02040503050406030204" pitchFamily="18" charset="0"/>
                          </a:rPr>
                          <m:t>𝛾</m:t>
                        </m:r>
                      </m:sup>
                    </m:sSubSup>
                  </m:oMath>
                </a14:m>
                <a:r>
                  <a:rPr lang="en-AU" sz="3000" dirty="0"/>
                  <a:t>       </a:t>
                </a:r>
                <a14:m>
                  <m:oMath xmlns:m="http://schemas.openxmlformats.org/officeDocument/2006/math">
                    <m:r>
                      <a:rPr lang="en-AU" sz="3000" i="1" dirty="0" smtClean="0">
                        <a:latin typeface="Cambria Math" panose="02040503050406030204" pitchFamily="18" charset="0"/>
                        <a:ea typeface="Cambria Math" panose="02040503050406030204" pitchFamily="18" charset="0"/>
                      </a:rPr>
                      <m:t>𝛾</m:t>
                    </m:r>
                    <m:r>
                      <a:rPr lang="en-AU" sz="3000" b="0" i="1" dirty="0" smtClean="0">
                        <a:latin typeface="Cambria Math" panose="02040503050406030204" pitchFamily="18" charset="0"/>
                        <a:ea typeface="Cambria Math" panose="02040503050406030204" pitchFamily="18" charset="0"/>
                      </a:rPr>
                      <m:t>&gt;1,</m:t>
                    </m:r>
                    <m:r>
                      <a:rPr lang="en-AU" sz="3000" i="1">
                        <a:latin typeface="Cambria Math" panose="02040503050406030204" pitchFamily="18" charset="0"/>
                        <a:ea typeface="Cambria Math" panose="02040503050406030204" pitchFamily="18" charset="0"/>
                      </a:rPr>
                      <m:t>𝜎</m:t>
                    </m:r>
                    <m:r>
                      <a:rPr lang="en-AU" sz="3000" b="0" i="1" smtClean="0">
                        <a:latin typeface="Cambria Math" panose="02040503050406030204" pitchFamily="18" charset="0"/>
                        <a:ea typeface="Cambria Math" panose="02040503050406030204" pitchFamily="18" charset="0"/>
                      </a:rPr>
                      <m:t>&lt;1</m:t>
                    </m:r>
                  </m:oMath>
                </a14:m>
                <a:endParaRPr lang="en-AU" sz="3000" dirty="0"/>
              </a:p>
              <a:p>
                <a:pPr marL="0" indent="0">
                  <a:buNone/>
                </a:pPr>
                <a:r>
                  <a:rPr lang="en-AU" dirty="0"/>
                  <a:t>	</a:t>
                </a:r>
                <a14:m>
                  <m:oMath xmlns:m="http://schemas.openxmlformats.org/officeDocument/2006/math">
                    <m:r>
                      <a:rPr lang="en-AU" sz="2800" b="1" i="1" smtClean="0">
                        <a:solidFill>
                          <a:srgbClr val="FF0000"/>
                        </a:solidFill>
                        <a:latin typeface="Cambria Math" panose="02040503050406030204" pitchFamily="18" charset="0"/>
                      </a:rPr>
                      <m:t>𝑴𝑹</m:t>
                    </m:r>
                    <m:sSub>
                      <m:sSubPr>
                        <m:ctrlPr>
                          <a:rPr lang="en-AU" sz="2800" b="1" i="1">
                            <a:solidFill>
                              <a:srgbClr val="FF0000"/>
                            </a:solidFill>
                            <a:latin typeface="Cambria Math" panose="02040503050406030204" pitchFamily="18" charset="0"/>
                          </a:rPr>
                        </m:ctrlPr>
                      </m:sSubPr>
                      <m:e>
                        <m:r>
                          <a:rPr lang="en-AU" sz="2800" b="1" i="1">
                            <a:solidFill>
                              <a:srgbClr val="FF0000"/>
                            </a:solidFill>
                            <a:latin typeface="Cambria Math" panose="02040503050406030204" pitchFamily="18" charset="0"/>
                          </a:rPr>
                          <m:t>𝑺</m:t>
                        </m:r>
                      </m:e>
                      <m:sub>
                        <m:r>
                          <a:rPr lang="en-AU" sz="2800" b="1" i="1">
                            <a:solidFill>
                              <a:srgbClr val="FF0000"/>
                            </a:solidFill>
                            <a:latin typeface="Cambria Math" panose="02040503050406030204" pitchFamily="18" charset="0"/>
                          </a:rPr>
                          <m:t>𝒄</m:t>
                        </m:r>
                        <m:r>
                          <a:rPr lang="en-AU" sz="2800" b="1" i="1">
                            <a:solidFill>
                              <a:srgbClr val="FF0000"/>
                            </a:solidFill>
                            <a:latin typeface="Cambria Math" panose="02040503050406030204" pitchFamily="18" charset="0"/>
                          </a:rPr>
                          <m:t>,</m:t>
                        </m:r>
                        <m:r>
                          <a:rPr lang="en-AU" sz="2800" b="1" i="1">
                            <a:solidFill>
                              <a:srgbClr val="FF0000"/>
                            </a:solidFill>
                            <a:latin typeface="Cambria Math" panose="02040503050406030204" pitchFamily="18" charset="0"/>
                          </a:rPr>
                          <m:t>𝒍</m:t>
                        </m:r>
                      </m:sub>
                    </m:sSub>
                    <m:r>
                      <a:rPr lang="en-AU" sz="2800" b="1" i="1">
                        <a:solidFill>
                          <a:srgbClr val="FF0000"/>
                        </a:solidFill>
                        <a:latin typeface="Cambria Math" panose="02040503050406030204" pitchFamily="18" charset="0"/>
                      </a:rPr>
                      <m:t>=</m:t>
                    </m:r>
                    <m:f>
                      <m:fPr>
                        <m:ctrlPr>
                          <a:rPr lang="en-AU" sz="3000" b="1" i="1" smtClean="0">
                            <a:solidFill>
                              <a:srgbClr val="FF0000"/>
                            </a:solidFill>
                            <a:latin typeface="Cambria Math" panose="02040503050406030204" pitchFamily="18" charset="0"/>
                          </a:rPr>
                        </m:ctrlPr>
                      </m:fPr>
                      <m:num>
                        <m:sSub>
                          <m:sSubPr>
                            <m:ctrlPr>
                              <a:rPr lang="en-AU" sz="3000" b="1" i="1" smtClean="0">
                                <a:solidFill>
                                  <a:srgbClr val="FF0000"/>
                                </a:solidFill>
                                <a:latin typeface="Cambria Math" panose="02040503050406030204" pitchFamily="18" charset="0"/>
                              </a:rPr>
                            </m:ctrlPr>
                          </m:sSubPr>
                          <m:e>
                            <m:r>
                              <a:rPr lang="en-AU" sz="3000" b="1" i="1" smtClean="0">
                                <a:solidFill>
                                  <a:srgbClr val="FF0000"/>
                                </a:solidFill>
                                <a:latin typeface="Cambria Math" panose="02040503050406030204" pitchFamily="18" charset="0"/>
                              </a:rPr>
                              <m:t>𝒖</m:t>
                            </m:r>
                          </m:e>
                          <m:sub>
                            <m:sSub>
                              <m:sSubPr>
                                <m:ctrlPr>
                                  <a:rPr lang="en-AU" sz="3000" b="1" i="1" smtClean="0">
                                    <a:solidFill>
                                      <a:srgbClr val="FF0000"/>
                                    </a:solidFill>
                                    <a:latin typeface="Cambria Math" panose="02040503050406030204" pitchFamily="18" charset="0"/>
                                  </a:rPr>
                                </m:ctrlPr>
                              </m:sSubPr>
                              <m:e>
                                <m:r>
                                  <a:rPr lang="en-AU" sz="3000" b="1" i="1" smtClean="0">
                                    <a:solidFill>
                                      <a:srgbClr val="FF0000"/>
                                    </a:solidFill>
                                    <a:latin typeface="Cambria Math" panose="02040503050406030204" pitchFamily="18" charset="0"/>
                                  </a:rPr>
                                  <m:t>𝒍</m:t>
                                </m:r>
                              </m:e>
                              <m:sub>
                                <m:r>
                                  <a:rPr lang="en-AU" sz="3000" b="1" i="1" smtClean="0">
                                    <a:solidFill>
                                      <a:srgbClr val="FF0000"/>
                                    </a:solidFill>
                                    <a:latin typeface="Cambria Math" panose="02040503050406030204" pitchFamily="18" charset="0"/>
                                  </a:rPr>
                                  <m:t>𝒕</m:t>
                                </m:r>
                              </m:sub>
                            </m:sSub>
                          </m:sub>
                        </m:sSub>
                      </m:num>
                      <m:den>
                        <m:sSub>
                          <m:sSubPr>
                            <m:ctrlPr>
                              <a:rPr lang="en-AU" sz="3000" b="1" i="1" smtClean="0">
                                <a:solidFill>
                                  <a:srgbClr val="FF0000"/>
                                </a:solidFill>
                                <a:latin typeface="Cambria Math" panose="02040503050406030204" pitchFamily="18" charset="0"/>
                              </a:rPr>
                            </m:ctrlPr>
                          </m:sSubPr>
                          <m:e>
                            <m:r>
                              <a:rPr lang="en-AU" sz="3000" b="1" i="1" smtClean="0">
                                <a:solidFill>
                                  <a:srgbClr val="FF0000"/>
                                </a:solidFill>
                                <a:latin typeface="Cambria Math" panose="02040503050406030204" pitchFamily="18" charset="0"/>
                              </a:rPr>
                              <m:t>𝒖</m:t>
                            </m:r>
                          </m:e>
                          <m:sub>
                            <m:sSub>
                              <m:sSubPr>
                                <m:ctrlPr>
                                  <a:rPr lang="en-AU" sz="3000" b="1" i="1" smtClean="0">
                                    <a:solidFill>
                                      <a:srgbClr val="FF0000"/>
                                    </a:solidFill>
                                    <a:latin typeface="Cambria Math" panose="02040503050406030204" pitchFamily="18" charset="0"/>
                                  </a:rPr>
                                </m:ctrlPr>
                              </m:sSubPr>
                              <m:e>
                                <m:r>
                                  <a:rPr lang="en-AU" sz="3000" b="1" i="1" smtClean="0">
                                    <a:solidFill>
                                      <a:srgbClr val="FF0000"/>
                                    </a:solidFill>
                                    <a:latin typeface="Cambria Math" panose="02040503050406030204" pitchFamily="18" charset="0"/>
                                  </a:rPr>
                                  <m:t>𝒄</m:t>
                                </m:r>
                              </m:e>
                              <m:sub>
                                <m:r>
                                  <a:rPr lang="en-AU" sz="3000" b="1" i="1" smtClean="0">
                                    <a:solidFill>
                                      <a:srgbClr val="FF0000"/>
                                    </a:solidFill>
                                    <a:latin typeface="Cambria Math" panose="02040503050406030204" pitchFamily="18" charset="0"/>
                                  </a:rPr>
                                  <m:t>𝒕</m:t>
                                </m:r>
                              </m:sub>
                            </m:sSub>
                          </m:sub>
                        </m:sSub>
                      </m:den>
                    </m:f>
                    <m:r>
                      <a:rPr lang="en-AU" sz="3000" b="1" i="1" smtClean="0">
                        <a:solidFill>
                          <a:srgbClr val="FF0000"/>
                        </a:solidFill>
                        <a:latin typeface="Cambria Math" panose="02040503050406030204" pitchFamily="18" charset="0"/>
                      </a:rPr>
                      <m:t>=</m:t>
                    </m:r>
                    <m:f>
                      <m:fPr>
                        <m:type m:val="lin"/>
                        <m:ctrlPr>
                          <a:rPr lang="en-AU" sz="3000" b="1" i="1" smtClean="0">
                            <a:solidFill>
                              <a:srgbClr val="FF0000"/>
                            </a:solidFill>
                            <a:latin typeface="Cambria Math" panose="02040503050406030204" pitchFamily="18" charset="0"/>
                            <a:ea typeface="Cambria Math" panose="02040503050406030204" pitchFamily="18" charset="0"/>
                          </a:rPr>
                        </m:ctrlPr>
                      </m:fPr>
                      <m:num>
                        <m:r>
                          <a:rPr lang="en-AU" sz="3000" b="1" i="1">
                            <a:solidFill>
                              <a:srgbClr val="FF0000"/>
                            </a:solidFill>
                            <a:latin typeface="Cambria Math" panose="02040503050406030204" pitchFamily="18" charset="0"/>
                            <a:ea typeface="Cambria Math" panose="02040503050406030204" pitchFamily="18" charset="0"/>
                          </a:rPr>
                          <m:t>𝜶</m:t>
                        </m:r>
                        <m:sSubSup>
                          <m:sSubSupPr>
                            <m:ctrlPr>
                              <a:rPr lang="en-AU" sz="3000" b="1" i="1">
                                <a:solidFill>
                                  <a:srgbClr val="FF0000"/>
                                </a:solidFill>
                                <a:latin typeface="Cambria Math" panose="02040503050406030204" pitchFamily="18" charset="0"/>
                                <a:ea typeface="Cambria Math" panose="02040503050406030204" pitchFamily="18" charset="0"/>
                              </a:rPr>
                            </m:ctrlPr>
                          </m:sSubSupPr>
                          <m:e>
                            <m:r>
                              <a:rPr lang="en-AU" sz="3000" b="1" i="1">
                                <a:solidFill>
                                  <a:srgbClr val="FF0000"/>
                                </a:solidFill>
                                <a:latin typeface="Cambria Math" panose="02040503050406030204" pitchFamily="18" charset="0"/>
                                <a:ea typeface="Cambria Math" panose="02040503050406030204" pitchFamily="18" charset="0"/>
                              </a:rPr>
                              <m:t>𝒉</m:t>
                            </m:r>
                          </m:e>
                          <m:sub>
                            <m:r>
                              <a:rPr lang="en-AU" sz="3000" b="1" i="1">
                                <a:solidFill>
                                  <a:srgbClr val="FF0000"/>
                                </a:solidFill>
                                <a:latin typeface="Cambria Math" panose="02040503050406030204" pitchFamily="18" charset="0"/>
                                <a:ea typeface="Cambria Math" panose="02040503050406030204" pitchFamily="18" charset="0"/>
                              </a:rPr>
                              <m:t>𝒕</m:t>
                            </m:r>
                          </m:sub>
                          <m:sup>
                            <m:r>
                              <a:rPr lang="en-AU" sz="3000" b="1" i="1">
                                <a:solidFill>
                                  <a:srgbClr val="FF0000"/>
                                </a:solidFill>
                                <a:latin typeface="Cambria Math" panose="02040503050406030204" pitchFamily="18" charset="0"/>
                                <a:ea typeface="Cambria Math" panose="02040503050406030204" pitchFamily="18" charset="0"/>
                              </a:rPr>
                              <m:t>𝜸</m:t>
                            </m:r>
                            <m:r>
                              <a:rPr lang="en-AU" sz="3000" b="1" i="1">
                                <a:solidFill>
                                  <a:srgbClr val="FF0000"/>
                                </a:solidFill>
                                <a:latin typeface="Cambria Math" panose="02040503050406030204" pitchFamily="18" charset="0"/>
                                <a:ea typeface="Cambria Math" panose="02040503050406030204" pitchFamily="18" charset="0"/>
                              </a:rPr>
                              <m:t>−</m:t>
                            </m:r>
                            <m:r>
                              <a:rPr lang="en-AU" sz="3000" b="1" i="1">
                                <a:solidFill>
                                  <a:srgbClr val="FF0000"/>
                                </a:solidFill>
                                <a:latin typeface="Cambria Math" panose="02040503050406030204" pitchFamily="18" charset="0"/>
                                <a:ea typeface="Cambria Math" panose="02040503050406030204" pitchFamily="18" charset="0"/>
                              </a:rPr>
                              <m:t>𝟏</m:t>
                            </m:r>
                          </m:sup>
                        </m:sSubSup>
                      </m:num>
                      <m:den>
                        <m:sSubSup>
                          <m:sSubSupPr>
                            <m:ctrlPr>
                              <a:rPr lang="en-AU" sz="3000" b="1" i="1" smtClean="0">
                                <a:solidFill>
                                  <a:srgbClr val="FF0000"/>
                                </a:solidFill>
                                <a:latin typeface="Cambria Math" panose="02040503050406030204" pitchFamily="18" charset="0"/>
                                <a:ea typeface="Cambria Math" panose="02040503050406030204" pitchFamily="18" charset="0"/>
                              </a:rPr>
                            </m:ctrlPr>
                          </m:sSubSupPr>
                          <m:e>
                            <m:r>
                              <a:rPr lang="en-AU" sz="3000" b="1" i="1" smtClean="0">
                                <a:solidFill>
                                  <a:srgbClr val="FF0000"/>
                                </a:solidFill>
                                <a:latin typeface="Cambria Math" panose="02040503050406030204" pitchFamily="18" charset="0"/>
                                <a:ea typeface="Cambria Math" panose="02040503050406030204" pitchFamily="18" charset="0"/>
                              </a:rPr>
                              <m:t>𝒄</m:t>
                            </m:r>
                          </m:e>
                          <m:sub>
                            <m:r>
                              <a:rPr lang="en-AU" sz="3000" b="1" i="1" smtClean="0">
                                <a:solidFill>
                                  <a:srgbClr val="FF0000"/>
                                </a:solidFill>
                                <a:latin typeface="Cambria Math" panose="02040503050406030204" pitchFamily="18" charset="0"/>
                                <a:ea typeface="Cambria Math" panose="02040503050406030204" pitchFamily="18" charset="0"/>
                              </a:rPr>
                              <m:t>𝒕</m:t>
                            </m:r>
                          </m:sub>
                          <m:sup>
                            <m:r>
                              <a:rPr lang="en-AU" sz="3000" b="1" i="1" smtClean="0">
                                <a:solidFill>
                                  <a:srgbClr val="FF0000"/>
                                </a:solidFill>
                                <a:latin typeface="Cambria Math" panose="02040503050406030204" pitchFamily="18" charset="0"/>
                                <a:ea typeface="Cambria Math" panose="02040503050406030204" pitchFamily="18" charset="0"/>
                              </a:rPr>
                              <m:t>𝝈</m:t>
                            </m:r>
                            <m:r>
                              <a:rPr lang="en-AU" sz="3000" b="1" i="1" smtClean="0">
                                <a:solidFill>
                                  <a:srgbClr val="FF0000"/>
                                </a:solidFill>
                                <a:latin typeface="Cambria Math" panose="02040503050406030204" pitchFamily="18" charset="0"/>
                                <a:ea typeface="Cambria Math" panose="02040503050406030204" pitchFamily="18" charset="0"/>
                              </a:rPr>
                              <m:t>−</m:t>
                            </m:r>
                            <m:r>
                              <a:rPr lang="en-AU" sz="3000" b="1" i="1" smtClean="0">
                                <a:solidFill>
                                  <a:srgbClr val="FF0000"/>
                                </a:solidFill>
                                <a:latin typeface="Cambria Math" panose="02040503050406030204" pitchFamily="18" charset="0"/>
                                <a:ea typeface="Cambria Math" panose="02040503050406030204" pitchFamily="18" charset="0"/>
                              </a:rPr>
                              <m:t>𝟏</m:t>
                            </m:r>
                          </m:sup>
                        </m:sSubSup>
                        <m:r>
                          <a:rPr lang="en-AU" sz="3000" b="1" i="1" smtClean="0">
                            <a:solidFill>
                              <a:srgbClr val="FF0000"/>
                            </a:solidFill>
                            <a:latin typeface="Cambria Math" panose="02040503050406030204" pitchFamily="18" charset="0"/>
                            <a:ea typeface="Cambria Math" panose="02040503050406030204" pitchFamily="18" charset="0"/>
                          </a:rPr>
                          <m:t>=</m:t>
                        </m:r>
                        <m:sSub>
                          <m:sSubPr>
                            <m:ctrlPr>
                              <a:rPr lang="en-AU" sz="3000" b="1" i="1" smtClean="0">
                                <a:solidFill>
                                  <a:srgbClr val="FF0000"/>
                                </a:solidFill>
                                <a:latin typeface="Cambria Math" panose="02040503050406030204" pitchFamily="18" charset="0"/>
                                <a:ea typeface="Cambria Math" panose="02040503050406030204" pitchFamily="18" charset="0"/>
                              </a:rPr>
                            </m:ctrlPr>
                          </m:sSubPr>
                          <m:e>
                            <m:r>
                              <a:rPr lang="en-AU" sz="3000" b="1" i="1" smtClean="0">
                                <a:solidFill>
                                  <a:srgbClr val="FF0000"/>
                                </a:solidFill>
                                <a:latin typeface="Cambria Math" panose="02040503050406030204" pitchFamily="18" charset="0"/>
                                <a:ea typeface="Cambria Math" panose="02040503050406030204" pitchFamily="18" charset="0"/>
                              </a:rPr>
                              <m:t>𝒘</m:t>
                            </m:r>
                          </m:e>
                          <m:sub>
                            <m:r>
                              <a:rPr lang="en-AU" sz="3000" b="1" i="1" smtClean="0">
                                <a:solidFill>
                                  <a:srgbClr val="FF0000"/>
                                </a:solidFill>
                                <a:latin typeface="Cambria Math" panose="02040503050406030204" pitchFamily="18" charset="0"/>
                                <a:ea typeface="Cambria Math" panose="02040503050406030204" pitchFamily="18" charset="0"/>
                              </a:rPr>
                              <m:t>𝒕</m:t>
                            </m:r>
                          </m:sub>
                        </m:sSub>
                      </m:den>
                    </m:f>
                  </m:oMath>
                </a14:m>
                <a:endParaRPr lang="en-AU" sz="3000" b="1" dirty="0"/>
              </a:p>
              <a:p>
                <a:r>
                  <a:rPr lang="en-AU" dirty="0" err="1"/>
                  <a:t>Labor</a:t>
                </a:r>
                <a:r>
                  <a:rPr lang="en-AU" dirty="0"/>
                  <a:t> Supply Equation:</a:t>
                </a:r>
              </a:p>
              <a:p>
                <a:pPr marL="0" indent="0">
                  <a:buNone/>
                </a:pPr>
                <a14:m>
                  <m:oMathPara xmlns:m="http://schemas.openxmlformats.org/officeDocument/2006/math">
                    <m:oMathParaPr>
                      <m:jc m:val="centerGroup"/>
                    </m:oMathParaPr>
                    <m:oMath xmlns:m="http://schemas.openxmlformats.org/officeDocument/2006/math">
                      <m:r>
                        <a:rPr lang="en-AU" sz="3000" b="1" i="1" smtClean="0">
                          <a:solidFill>
                            <a:srgbClr val="00B050"/>
                          </a:solidFill>
                          <a:latin typeface="Cambria Math" panose="02040503050406030204" pitchFamily="18" charset="0"/>
                        </a:rPr>
                        <m:t>𝒍𝒏</m:t>
                      </m:r>
                      <m:sSub>
                        <m:sSubPr>
                          <m:ctrlPr>
                            <a:rPr lang="en-AU" sz="3000" b="1" i="1" smtClean="0">
                              <a:solidFill>
                                <a:srgbClr val="00B050"/>
                              </a:solidFill>
                              <a:latin typeface="Cambria Math" panose="02040503050406030204" pitchFamily="18" charset="0"/>
                            </a:rPr>
                          </m:ctrlPr>
                        </m:sSubPr>
                        <m:e>
                          <m:r>
                            <a:rPr lang="en-AU" sz="3000" b="1" i="1" smtClean="0">
                              <a:solidFill>
                                <a:srgbClr val="00B050"/>
                              </a:solidFill>
                              <a:latin typeface="Cambria Math" panose="02040503050406030204" pitchFamily="18" charset="0"/>
                            </a:rPr>
                            <m:t>𝒉</m:t>
                          </m:r>
                        </m:e>
                        <m:sub>
                          <m:r>
                            <a:rPr lang="en-AU" sz="3000" b="1" i="1" smtClean="0">
                              <a:solidFill>
                                <a:srgbClr val="00B050"/>
                              </a:solidFill>
                              <a:latin typeface="Cambria Math" panose="02040503050406030204" pitchFamily="18" charset="0"/>
                            </a:rPr>
                            <m:t>𝒕</m:t>
                          </m:r>
                        </m:sub>
                      </m:sSub>
                      <m:r>
                        <a:rPr lang="en-AU" sz="3000" b="0" i="1" smtClean="0">
                          <a:latin typeface="Cambria Math" panose="02040503050406030204" pitchFamily="18" charset="0"/>
                        </a:rPr>
                        <m:t>=</m:t>
                      </m:r>
                      <m:f>
                        <m:fPr>
                          <m:ctrlPr>
                            <a:rPr lang="en-AU" sz="3000" b="0" i="1" smtClean="0">
                              <a:solidFill>
                                <a:schemeClr val="tx1"/>
                              </a:solidFill>
                              <a:latin typeface="Cambria Math" panose="02040503050406030204" pitchFamily="18" charset="0"/>
                            </a:rPr>
                          </m:ctrlPr>
                        </m:fPr>
                        <m:num>
                          <m:r>
                            <a:rPr lang="en-AU" sz="3000" b="0" i="1" smtClean="0">
                              <a:solidFill>
                                <a:schemeClr val="tx1"/>
                              </a:solidFill>
                              <a:latin typeface="Cambria Math" panose="02040503050406030204" pitchFamily="18" charset="0"/>
                            </a:rPr>
                            <m:t>1</m:t>
                          </m:r>
                        </m:num>
                        <m:den>
                          <m:r>
                            <a:rPr lang="en-AU" sz="3000" b="0" i="1" smtClean="0">
                              <a:solidFill>
                                <a:schemeClr val="tx1"/>
                              </a:solidFill>
                              <a:latin typeface="Cambria Math" panose="02040503050406030204" pitchFamily="18" charset="0"/>
                              <a:ea typeface="Cambria Math" panose="02040503050406030204" pitchFamily="18" charset="0"/>
                            </a:rPr>
                            <m:t>𝛾</m:t>
                          </m:r>
                          <m:r>
                            <a:rPr lang="en-AU" sz="3000" b="0" i="1" smtClean="0">
                              <a:solidFill>
                                <a:schemeClr val="tx1"/>
                              </a:solidFill>
                              <a:latin typeface="Cambria Math" panose="02040503050406030204" pitchFamily="18" charset="0"/>
                              <a:ea typeface="Cambria Math" panose="02040503050406030204" pitchFamily="18" charset="0"/>
                            </a:rPr>
                            <m:t>−1</m:t>
                          </m:r>
                        </m:den>
                      </m:f>
                      <m:r>
                        <a:rPr lang="en-AU" sz="3000" b="1" i="1" smtClean="0">
                          <a:solidFill>
                            <a:srgbClr val="00B050"/>
                          </a:solidFill>
                          <a:latin typeface="Cambria Math" panose="02040503050406030204" pitchFamily="18" charset="0"/>
                        </a:rPr>
                        <m:t>𝒍𝒏</m:t>
                      </m:r>
                      <m:sSub>
                        <m:sSubPr>
                          <m:ctrlPr>
                            <a:rPr lang="en-AU" sz="3000" b="1" i="1" smtClean="0">
                              <a:solidFill>
                                <a:srgbClr val="00B050"/>
                              </a:solidFill>
                              <a:latin typeface="Cambria Math" panose="02040503050406030204" pitchFamily="18" charset="0"/>
                            </a:rPr>
                          </m:ctrlPr>
                        </m:sSubPr>
                        <m:e>
                          <m:r>
                            <a:rPr lang="en-AU" sz="3000" b="1" i="1" smtClean="0">
                              <a:solidFill>
                                <a:srgbClr val="00B050"/>
                              </a:solidFill>
                              <a:latin typeface="Cambria Math" panose="02040503050406030204" pitchFamily="18" charset="0"/>
                            </a:rPr>
                            <m:t>𝒘</m:t>
                          </m:r>
                        </m:e>
                        <m:sub>
                          <m:r>
                            <a:rPr lang="en-AU" sz="3000" b="1" i="1" smtClean="0">
                              <a:solidFill>
                                <a:srgbClr val="00B050"/>
                              </a:solidFill>
                              <a:latin typeface="Cambria Math" panose="02040503050406030204" pitchFamily="18" charset="0"/>
                            </a:rPr>
                            <m:t>𝒕</m:t>
                          </m:r>
                        </m:sub>
                      </m:sSub>
                      <m:r>
                        <a:rPr lang="en-AU" sz="3000" b="0" i="1" smtClean="0">
                          <a:latin typeface="Cambria Math" panose="02040503050406030204" pitchFamily="18" charset="0"/>
                        </a:rPr>
                        <m:t>−</m:t>
                      </m:r>
                      <m:f>
                        <m:fPr>
                          <m:ctrlPr>
                            <a:rPr lang="en-AU" sz="3000" b="0" i="1" smtClean="0">
                              <a:latin typeface="Cambria Math" panose="02040503050406030204" pitchFamily="18" charset="0"/>
                            </a:rPr>
                          </m:ctrlPr>
                        </m:fPr>
                        <m:num>
                          <m:r>
                            <a:rPr lang="en-AU" sz="3000" b="0" i="1" smtClean="0">
                              <a:latin typeface="Cambria Math" panose="02040503050406030204" pitchFamily="18" charset="0"/>
                              <a:ea typeface="Cambria Math" panose="02040503050406030204" pitchFamily="18" charset="0"/>
                            </a:rPr>
                            <m:t>𝜎</m:t>
                          </m:r>
                          <m:r>
                            <a:rPr lang="en-AU" sz="3000" b="0" i="1" smtClean="0">
                              <a:latin typeface="Cambria Math" panose="02040503050406030204" pitchFamily="18" charset="0"/>
                              <a:ea typeface="Cambria Math" panose="02040503050406030204" pitchFamily="18" charset="0"/>
                            </a:rPr>
                            <m:t>−1</m:t>
                          </m:r>
                        </m:num>
                        <m:den>
                          <m:r>
                            <a:rPr lang="en-AU" sz="3000" b="0" i="1" smtClean="0">
                              <a:latin typeface="Cambria Math" panose="02040503050406030204" pitchFamily="18" charset="0"/>
                              <a:ea typeface="Cambria Math" panose="02040503050406030204" pitchFamily="18" charset="0"/>
                            </a:rPr>
                            <m:t>𝛾</m:t>
                          </m:r>
                          <m:r>
                            <a:rPr lang="en-AU" sz="3000" b="0" i="1" smtClean="0">
                              <a:latin typeface="Cambria Math" panose="02040503050406030204" pitchFamily="18" charset="0"/>
                              <a:ea typeface="Cambria Math" panose="02040503050406030204" pitchFamily="18" charset="0"/>
                            </a:rPr>
                            <m:t>−1</m:t>
                          </m:r>
                        </m:den>
                      </m:f>
                      <m:r>
                        <a:rPr lang="en-AU" sz="3000" b="1" i="1" smtClean="0">
                          <a:solidFill>
                            <a:srgbClr val="00B050"/>
                          </a:solidFill>
                          <a:latin typeface="Cambria Math" panose="02040503050406030204" pitchFamily="18" charset="0"/>
                        </a:rPr>
                        <m:t>𝒍𝒏</m:t>
                      </m:r>
                      <m:sSub>
                        <m:sSubPr>
                          <m:ctrlPr>
                            <a:rPr lang="en-AU" sz="3000" b="1" i="1" smtClean="0">
                              <a:solidFill>
                                <a:srgbClr val="00B050"/>
                              </a:solidFill>
                              <a:latin typeface="Cambria Math" panose="02040503050406030204" pitchFamily="18" charset="0"/>
                            </a:rPr>
                          </m:ctrlPr>
                        </m:sSubPr>
                        <m:e>
                          <m:r>
                            <a:rPr lang="en-AU" sz="3000" b="1" i="1" smtClean="0">
                              <a:solidFill>
                                <a:srgbClr val="00B050"/>
                              </a:solidFill>
                              <a:latin typeface="Cambria Math" panose="02040503050406030204" pitchFamily="18" charset="0"/>
                            </a:rPr>
                            <m:t>𝒄</m:t>
                          </m:r>
                        </m:e>
                        <m:sub>
                          <m:r>
                            <a:rPr lang="en-AU" sz="3000" b="1" i="1" smtClean="0">
                              <a:solidFill>
                                <a:srgbClr val="00B050"/>
                              </a:solidFill>
                              <a:latin typeface="Cambria Math" panose="02040503050406030204" pitchFamily="18" charset="0"/>
                            </a:rPr>
                            <m:t>𝒕</m:t>
                          </m:r>
                        </m:sub>
                      </m:sSub>
                      <m:r>
                        <a:rPr lang="en-AU" sz="3000" b="0" i="1" smtClean="0">
                          <a:latin typeface="Cambria Math" panose="02040503050406030204" pitchFamily="18" charset="0"/>
                        </a:rPr>
                        <m:t>+</m:t>
                      </m:r>
                      <m:r>
                        <a:rPr lang="en-AU" sz="3000" b="0" i="1" smtClean="0">
                          <a:latin typeface="Cambria Math" panose="02040503050406030204" pitchFamily="18" charset="0"/>
                        </a:rPr>
                        <m:t>𝑐𝑜𝑛𝑠𝑡</m:t>
                      </m:r>
                    </m:oMath>
                  </m:oMathPara>
                </a14:m>
                <a:endParaRPr lang="en-AU" sz="3000" dirty="0"/>
              </a:p>
              <a:p>
                <a:r>
                  <a:rPr lang="en-AU" dirty="0">
                    <a:solidFill>
                      <a:srgbClr val="7030A0"/>
                    </a:solidFill>
                  </a:rPr>
                  <a:t>Frisch elasticity </a:t>
                </a:r>
                <a14:m>
                  <m:oMath xmlns:m="http://schemas.openxmlformats.org/officeDocument/2006/math">
                    <m:r>
                      <a:rPr lang="en-AU" sz="3600" i="1" smtClean="0">
                        <a:latin typeface="Cambria Math" panose="02040503050406030204" pitchFamily="18" charset="0"/>
                        <a:ea typeface="Cambria Math" panose="02040503050406030204" pitchFamily="18" charset="0"/>
                      </a:rPr>
                      <m:t>≡</m:t>
                    </m:r>
                    <m:sSub>
                      <m:sSubPr>
                        <m:ctrlPr>
                          <a:rPr lang="en-AU" sz="3600" b="1" i="1" smtClean="0">
                            <a:solidFill>
                              <a:srgbClr val="00B050"/>
                            </a:solidFill>
                            <a:latin typeface="Cambria Math" panose="02040503050406030204" pitchFamily="18" charset="0"/>
                            <a:ea typeface="Cambria Math" panose="02040503050406030204" pitchFamily="18" charset="0"/>
                          </a:rPr>
                        </m:ctrlPr>
                      </m:sSubPr>
                      <m:e>
                        <m:d>
                          <m:dPr>
                            <m:begChr m:val=""/>
                            <m:endChr m:val="|"/>
                            <m:ctrlPr>
                              <a:rPr lang="en-AU" sz="3600" b="1" i="1" smtClean="0">
                                <a:solidFill>
                                  <a:srgbClr val="00B050"/>
                                </a:solidFill>
                                <a:latin typeface="Cambria Math" panose="02040503050406030204" pitchFamily="18" charset="0"/>
                                <a:ea typeface="Cambria Math" panose="02040503050406030204" pitchFamily="18" charset="0"/>
                              </a:rPr>
                            </m:ctrlPr>
                          </m:dPr>
                          <m:e>
                            <m:f>
                              <m:fPr>
                                <m:ctrlPr>
                                  <a:rPr lang="en-AU" sz="3600" b="1" i="1" smtClean="0">
                                    <a:solidFill>
                                      <a:srgbClr val="00B050"/>
                                    </a:solidFill>
                                    <a:latin typeface="Cambria Math" panose="02040503050406030204" pitchFamily="18" charset="0"/>
                                    <a:ea typeface="Cambria Math" panose="02040503050406030204" pitchFamily="18" charset="0"/>
                                  </a:rPr>
                                </m:ctrlPr>
                              </m:fPr>
                              <m:num>
                                <m:r>
                                  <a:rPr lang="en-AU" sz="3600" b="1" i="1" smtClean="0">
                                    <a:solidFill>
                                      <a:srgbClr val="00B050"/>
                                    </a:solidFill>
                                    <a:latin typeface="Cambria Math" panose="02040503050406030204" pitchFamily="18" charset="0"/>
                                    <a:ea typeface="Cambria Math" panose="02040503050406030204" pitchFamily="18" charset="0"/>
                                  </a:rPr>
                                  <m:t>𝝏</m:t>
                                </m:r>
                                <m:r>
                                  <a:rPr lang="en-AU" sz="3600" b="1" i="1" smtClean="0">
                                    <a:solidFill>
                                      <a:srgbClr val="00B050"/>
                                    </a:solidFill>
                                    <a:latin typeface="Cambria Math" panose="02040503050406030204" pitchFamily="18" charset="0"/>
                                    <a:ea typeface="Cambria Math" panose="02040503050406030204" pitchFamily="18" charset="0"/>
                                  </a:rPr>
                                  <m:t>𝒍𝒏</m:t>
                                </m:r>
                                <m:sSub>
                                  <m:sSubPr>
                                    <m:ctrlPr>
                                      <a:rPr lang="en-AU" sz="3600" b="1" i="1" smtClean="0">
                                        <a:solidFill>
                                          <a:srgbClr val="00B050"/>
                                        </a:solidFill>
                                        <a:latin typeface="Cambria Math" panose="02040503050406030204" pitchFamily="18" charset="0"/>
                                        <a:ea typeface="Cambria Math" panose="02040503050406030204" pitchFamily="18" charset="0"/>
                                      </a:rPr>
                                    </m:ctrlPr>
                                  </m:sSubPr>
                                  <m:e>
                                    <m:r>
                                      <a:rPr lang="en-AU" sz="3600" b="1" i="1" smtClean="0">
                                        <a:solidFill>
                                          <a:srgbClr val="00B050"/>
                                        </a:solidFill>
                                        <a:latin typeface="Cambria Math" panose="02040503050406030204" pitchFamily="18" charset="0"/>
                                        <a:ea typeface="Cambria Math" panose="02040503050406030204" pitchFamily="18" charset="0"/>
                                      </a:rPr>
                                      <m:t>𝒉</m:t>
                                    </m:r>
                                  </m:e>
                                  <m:sub>
                                    <m:r>
                                      <a:rPr lang="en-AU" sz="3600" b="1" i="1" smtClean="0">
                                        <a:solidFill>
                                          <a:srgbClr val="00B050"/>
                                        </a:solidFill>
                                        <a:latin typeface="Cambria Math" panose="02040503050406030204" pitchFamily="18" charset="0"/>
                                        <a:ea typeface="Cambria Math" panose="02040503050406030204" pitchFamily="18" charset="0"/>
                                      </a:rPr>
                                      <m:t>𝒕</m:t>
                                    </m:r>
                                  </m:sub>
                                </m:sSub>
                              </m:num>
                              <m:den>
                                <m:r>
                                  <a:rPr lang="en-AU" sz="3600" b="1" i="1" smtClean="0">
                                    <a:solidFill>
                                      <a:srgbClr val="00B050"/>
                                    </a:solidFill>
                                    <a:latin typeface="Cambria Math" panose="02040503050406030204" pitchFamily="18" charset="0"/>
                                    <a:ea typeface="Cambria Math" panose="02040503050406030204" pitchFamily="18" charset="0"/>
                                  </a:rPr>
                                  <m:t>𝝏</m:t>
                                </m:r>
                                <m:r>
                                  <a:rPr lang="en-AU" sz="3600" b="1" i="1" smtClean="0">
                                    <a:solidFill>
                                      <a:srgbClr val="00B050"/>
                                    </a:solidFill>
                                    <a:latin typeface="Cambria Math" panose="02040503050406030204" pitchFamily="18" charset="0"/>
                                    <a:ea typeface="Cambria Math" panose="02040503050406030204" pitchFamily="18" charset="0"/>
                                  </a:rPr>
                                  <m:t>𝒍𝒏</m:t>
                                </m:r>
                                <m:sSub>
                                  <m:sSubPr>
                                    <m:ctrlPr>
                                      <a:rPr lang="en-AU" sz="3600" b="1" i="1" smtClean="0">
                                        <a:solidFill>
                                          <a:srgbClr val="00B050"/>
                                        </a:solidFill>
                                        <a:latin typeface="Cambria Math" panose="02040503050406030204" pitchFamily="18" charset="0"/>
                                        <a:ea typeface="Cambria Math" panose="02040503050406030204" pitchFamily="18" charset="0"/>
                                      </a:rPr>
                                    </m:ctrlPr>
                                  </m:sSubPr>
                                  <m:e>
                                    <m:r>
                                      <a:rPr lang="en-AU" sz="3600" b="1" i="1" smtClean="0">
                                        <a:solidFill>
                                          <a:srgbClr val="00B050"/>
                                        </a:solidFill>
                                        <a:latin typeface="Cambria Math" panose="02040503050406030204" pitchFamily="18" charset="0"/>
                                        <a:ea typeface="Cambria Math" panose="02040503050406030204" pitchFamily="18" charset="0"/>
                                      </a:rPr>
                                      <m:t>𝒘</m:t>
                                    </m:r>
                                  </m:e>
                                  <m:sub>
                                    <m:r>
                                      <a:rPr lang="en-AU" sz="3600" b="1" i="1" smtClean="0">
                                        <a:solidFill>
                                          <a:srgbClr val="00B050"/>
                                        </a:solidFill>
                                        <a:latin typeface="Cambria Math" panose="02040503050406030204" pitchFamily="18" charset="0"/>
                                        <a:ea typeface="Cambria Math" panose="02040503050406030204" pitchFamily="18" charset="0"/>
                                      </a:rPr>
                                      <m:t>𝒕</m:t>
                                    </m:r>
                                  </m:sub>
                                </m:sSub>
                              </m:den>
                            </m:f>
                          </m:e>
                        </m:d>
                      </m:e>
                      <m:sub>
                        <m:sSub>
                          <m:sSubPr>
                            <m:ctrlPr>
                              <a:rPr lang="en-AU" sz="3600" b="1" i="1" smtClean="0">
                                <a:solidFill>
                                  <a:srgbClr val="00B050"/>
                                </a:solidFill>
                                <a:latin typeface="Cambria Math" panose="02040503050406030204" pitchFamily="18" charset="0"/>
                                <a:ea typeface="Cambria Math" panose="02040503050406030204" pitchFamily="18" charset="0"/>
                              </a:rPr>
                            </m:ctrlPr>
                          </m:sSubPr>
                          <m:e>
                            <m:r>
                              <a:rPr lang="en-AU" sz="3600" b="1" i="1" smtClean="0">
                                <a:solidFill>
                                  <a:srgbClr val="00B050"/>
                                </a:solidFill>
                                <a:latin typeface="Cambria Math" panose="02040503050406030204" pitchFamily="18" charset="0"/>
                                <a:ea typeface="Cambria Math" panose="02040503050406030204" pitchFamily="18" charset="0"/>
                              </a:rPr>
                              <m:t>𝒄</m:t>
                            </m:r>
                          </m:e>
                          <m:sub>
                            <m:r>
                              <a:rPr lang="en-AU" sz="3600" b="1" i="1" smtClean="0">
                                <a:solidFill>
                                  <a:srgbClr val="00B050"/>
                                </a:solidFill>
                                <a:latin typeface="Cambria Math" panose="02040503050406030204" pitchFamily="18" charset="0"/>
                                <a:ea typeface="Cambria Math" panose="02040503050406030204" pitchFamily="18" charset="0"/>
                              </a:rPr>
                              <m:t>𝒕</m:t>
                            </m:r>
                          </m:sub>
                        </m:sSub>
                      </m:sub>
                    </m:sSub>
                    <m:r>
                      <a:rPr lang="en-AU" sz="3600" b="0" i="1" smtClean="0">
                        <a:latin typeface="Cambria Math" panose="02040503050406030204" pitchFamily="18" charset="0"/>
                        <a:ea typeface="Cambria Math" panose="02040503050406030204" pitchFamily="18" charset="0"/>
                      </a:rPr>
                      <m:t>=</m:t>
                    </m:r>
                    <m:f>
                      <m:fPr>
                        <m:ctrlPr>
                          <a:rPr lang="en-AU" sz="3600" b="0" i="1" smtClean="0">
                            <a:solidFill>
                              <a:schemeClr val="tx1"/>
                            </a:solidFill>
                            <a:latin typeface="Cambria Math" panose="02040503050406030204" pitchFamily="18" charset="0"/>
                            <a:ea typeface="Cambria Math" panose="02040503050406030204" pitchFamily="18" charset="0"/>
                          </a:rPr>
                        </m:ctrlPr>
                      </m:fPr>
                      <m:num>
                        <m:r>
                          <a:rPr lang="en-AU" sz="3600" b="0" i="1" smtClean="0">
                            <a:solidFill>
                              <a:schemeClr val="tx1"/>
                            </a:solidFill>
                            <a:latin typeface="Cambria Math" panose="02040503050406030204" pitchFamily="18" charset="0"/>
                            <a:ea typeface="Cambria Math" panose="02040503050406030204" pitchFamily="18" charset="0"/>
                          </a:rPr>
                          <m:t>1</m:t>
                        </m:r>
                      </m:num>
                      <m:den>
                        <m:r>
                          <a:rPr lang="en-AU" sz="3600" b="0" i="1" smtClean="0">
                            <a:solidFill>
                              <a:schemeClr val="tx1"/>
                            </a:solidFill>
                            <a:latin typeface="Cambria Math" panose="02040503050406030204" pitchFamily="18" charset="0"/>
                            <a:ea typeface="Cambria Math" panose="02040503050406030204" pitchFamily="18" charset="0"/>
                          </a:rPr>
                          <m:t>𝛾</m:t>
                        </m:r>
                        <m:r>
                          <a:rPr lang="en-AU" sz="3600" b="0" i="1" smtClean="0">
                            <a:solidFill>
                              <a:schemeClr val="tx1"/>
                            </a:solidFill>
                            <a:latin typeface="Cambria Math" panose="02040503050406030204" pitchFamily="18" charset="0"/>
                            <a:ea typeface="Cambria Math" panose="02040503050406030204" pitchFamily="18" charset="0"/>
                          </a:rPr>
                          <m:t>−1</m:t>
                        </m:r>
                      </m:den>
                    </m:f>
                  </m:oMath>
                </a14:m>
                <a:r>
                  <a:rPr lang="en-AU" sz="3600" dirty="0"/>
                  <a:t>       </a:t>
                </a:r>
                <a14:m>
                  <m:oMath xmlns:m="http://schemas.openxmlformats.org/officeDocument/2006/math">
                    <m:r>
                      <m:rPr>
                        <m:sty m:val="p"/>
                      </m:rPr>
                      <a:rPr lang="en-AU" sz="2200" b="0" i="0" smtClean="0">
                        <a:latin typeface="Cambria Math" panose="02040503050406030204" pitchFamily="18" charset="0"/>
                        <a:ea typeface="Cambria Math" panose="02040503050406030204" pitchFamily="18" charset="0"/>
                      </a:rPr>
                      <m:t>Hicks</m:t>
                    </m:r>
                    <m:r>
                      <a:rPr lang="en-AU" sz="2200" b="0" i="0" smtClean="0">
                        <a:latin typeface="Cambria Math" panose="02040503050406030204" pitchFamily="18" charset="0"/>
                        <a:ea typeface="Cambria Math" panose="02040503050406030204" pitchFamily="18" charset="0"/>
                      </a:rPr>
                      <m:t>= </m:t>
                    </m:r>
                    <m:f>
                      <m:fPr>
                        <m:ctrlPr>
                          <a:rPr lang="en-AU" sz="2200" i="1">
                            <a:latin typeface="Cambria Math" panose="02040503050406030204" pitchFamily="18" charset="0"/>
                            <a:ea typeface="Cambria Math" panose="02040503050406030204" pitchFamily="18" charset="0"/>
                          </a:rPr>
                        </m:ctrlPr>
                      </m:fPr>
                      <m:num>
                        <m:r>
                          <a:rPr lang="en-AU" sz="2200" i="1">
                            <a:latin typeface="Cambria Math" panose="02040503050406030204" pitchFamily="18" charset="0"/>
                            <a:ea typeface="Cambria Math" panose="02040503050406030204" pitchFamily="18" charset="0"/>
                          </a:rPr>
                          <m:t>1</m:t>
                        </m:r>
                      </m:num>
                      <m:den>
                        <m:r>
                          <a:rPr lang="en-AU" sz="2200" i="1">
                            <a:latin typeface="Cambria Math" panose="02040503050406030204" pitchFamily="18" charset="0"/>
                            <a:ea typeface="Cambria Math" panose="02040503050406030204" pitchFamily="18" charset="0"/>
                          </a:rPr>
                          <m:t>𝛾</m:t>
                        </m:r>
                        <m:r>
                          <a:rPr lang="en-AU" sz="2200" i="1">
                            <a:latin typeface="Cambria Math" panose="02040503050406030204" pitchFamily="18" charset="0"/>
                            <a:ea typeface="Cambria Math" panose="02040503050406030204" pitchFamily="18" charset="0"/>
                          </a:rPr>
                          <m:t>−</m:t>
                        </m:r>
                        <m:r>
                          <a:rPr lang="en-AU" sz="2200" i="1" smtClean="0">
                            <a:latin typeface="Cambria Math" panose="02040503050406030204" pitchFamily="18" charset="0"/>
                            <a:ea typeface="Cambria Math" panose="02040503050406030204" pitchFamily="18" charset="0"/>
                          </a:rPr>
                          <m:t>𝜎</m:t>
                        </m:r>
                      </m:den>
                    </m:f>
                  </m:oMath>
                </a14:m>
                <a:endParaRPr lang="en-AU" sz="2200" dirty="0"/>
              </a:p>
            </p:txBody>
          </p:sp>
        </mc:Choice>
        <mc:Fallback xmlns="">
          <p:sp>
            <p:nvSpPr>
              <p:cNvPr id="3" name="Content Placeholder 2">
                <a:extLst>
                  <a:ext uri="{FF2B5EF4-FFF2-40B4-BE49-F238E27FC236}">
                    <a16:creationId xmlns:a16="http://schemas.microsoft.com/office/drawing/2014/main" id="{61A63855-CDD4-43F2-B76B-8C082DC0C197}"/>
                  </a:ext>
                </a:extLst>
              </p:cNvPr>
              <p:cNvSpPr>
                <a:spLocks noGrp="1" noRot="1" noChangeAspect="1" noMove="1" noResize="1" noEditPoints="1" noAdjustHandles="1" noChangeArrowheads="1" noChangeShapeType="1" noTextEdit="1"/>
              </p:cNvSpPr>
              <p:nvPr>
                <p:ph idx="1"/>
              </p:nvPr>
            </p:nvSpPr>
            <p:spPr>
              <a:xfrm>
                <a:off x="323528" y="731837"/>
                <a:ext cx="8568952" cy="6126163"/>
              </a:xfrm>
              <a:blipFill>
                <a:blip r:embed="rId3"/>
                <a:stretch>
                  <a:fillRect l="-1636" t="-1294" r="-1494"/>
                </a:stretch>
              </a:blipFill>
            </p:spPr>
            <p:txBody>
              <a:bodyPr/>
              <a:lstStyle/>
              <a:p>
                <a:r>
                  <a:rPr lang="en-AU">
                    <a:noFill/>
                  </a:rPr>
                  <a:t> </a:t>
                </a:r>
              </a:p>
            </p:txBody>
          </p:sp>
        </mc:Fallback>
      </mc:AlternateContent>
    </p:spTree>
    <p:extLst>
      <p:ext uri="{BB962C8B-B14F-4D97-AF65-F5344CB8AC3E}">
        <p14:creationId xmlns:p14="http://schemas.microsoft.com/office/powerpoint/2010/main" val="373048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C412-0F03-49E6-92CF-0D45BEEA5475}"/>
              </a:ext>
            </a:extLst>
          </p:cNvPr>
          <p:cNvSpPr>
            <a:spLocks noGrp="1"/>
          </p:cNvSpPr>
          <p:nvPr>
            <p:ph type="title"/>
          </p:nvPr>
        </p:nvSpPr>
        <p:spPr>
          <a:xfrm>
            <a:off x="323528" y="1"/>
            <a:ext cx="8568952" cy="764704"/>
          </a:xfrm>
        </p:spPr>
        <p:txBody>
          <a:bodyPr/>
          <a:lstStyle/>
          <a:p>
            <a:r>
              <a:rPr lang="en-AU" altLang="en-US" sz="3600" dirty="0">
                <a:ea typeface="ＭＳ Ｐゴシック" panose="020B0600070205080204" pitchFamily="34" charset="-128"/>
              </a:rPr>
              <a:t>Why are Frisch Elasticity Estimates So Small?</a:t>
            </a:r>
            <a:endParaRPr lang="en-AU" sz="3400" dirty="0"/>
          </a:p>
        </p:txBody>
      </p:sp>
      <p:sp>
        <p:nvSpPr>
          <p:cNvPr id="3" name="Content Placeholder 2">
            <a:extLst>
              <a:ext uri="{FF2B5EF4-FFF2-40B4-BE49-F238E27FC236}">
                <a16:creationId xmlns:a16="http://schemas.microsoft.com/office/drawing/2014/main" id="{2A6A5150-818B-42B7-9E9D-F7282E81467C}"/>
              </a:ext>
            </a:extLst>
          </p:cNvPr>
          <p:cNvSpPr>
            <a:spLocks noGrp="1"/>
          </p:cNvSpPr>
          <p:nvPr>
            <p:ph idx="1"/>
          </p:nvPr>
        </p:nvSpPr>
        <p:spPr>
          <a:xfrm>
            <a:off x="251520" y="764705"/>
            <a:ext cx="8712968" cy="6093296"/>
          </a:xfrm>
        </p:spPr>
        <p:txBody>
          <a:bodyPr/>
          <a:lstStyle/>
          <a:p>
            <a:r>
              <a:rPr lang="en-AU" altLang="en-US" sz="3000" dirty="0">
                <a:ea typeface="ＭＳ Ｐゴシック" panose="020B0600070205080204" pitchFamily="34" charset="-128"/>
              </a:rPr>
              <a:t>Hours vs. Wages over the Life-Cycle (Men):</a:t>
            </a:r>
            <a:endParaRPr lang="en-AU" sz="3000" dirty="0"/>
          </a:p>
          <a:p>
            <a:endParaRPr lang="en-AU" dirty="0"/>
          </a:p>
          <a:p>
            <a:endParaRPr lang="en-AU" dirty="0"/>
          </a:p>
          <a:p>
            <a:endParaRPr lang="en-AU" dirty="0"/>
          </a:p>
          <a:p>
            <a:endParaRPr lang="en-AU" dirty="0"/>
          </a:p>
          <a:p>
            <a:endParaRPr lang="en-AU" dirty="0"/>
          </a:p>
          <a:p>
            <a:endParaRPr lang="en-AU" sz="3000" dirty="0"/>
          </a:p>
          <a:p>
            <a:r>
              <a:rPr lang="en-AU" sz="3000" dirty="0"/>
              <a:t>The typical wage path over the life cycle is much steeper than the hours path</a:t>
            </a:r>
          </a:p>
          <a:p>
            <a:r>
              <a:rPr lang="en-AU" altLang="en-US" sz="3000" dirty="0">
                <a:ea typeface="ＭＳ Ｐゴシック" panose="020B0600070205080204" pitchFamily="34" charset="-128"/>
              </a:rPr>
              <a:t>Given this pattern, and assuming </a:t>
            </a:r>
            <a:r>
              <a:rPr lang="en-AU" altLang="en-US" sz="3000" b="1" u="sng" dirty="0">
                <a:solidFill>
                  <a:srgbClr val="3333FF"/>
                </a:solidFill>
                <a:ea typeface="ＭＳ Ｐゴシック" panose="020B0600070205080204" pitchFamily="34" charset="-128"/>
              </a:rPr>
              <a:t>exogenous wages</a:t>
            </a:r>
            <a:r>
              <a:rPr lang="en-AU" altLang="en-US" sz="3000" dirty="0">
                <a:ea typeface="ＭＳ Ｐゴシック" panose="020B0600070205080204" pitchFamily="34" charset="-128"/>
              </a:rPr>
              <a:t>, </a:t>
            </a:r>
            <a:r>
              <a:rPr lang="en-AU" altLang="en-US" sz="3000" b="1" dirty="0">
                <a:solidFill>
                  <a:srgbClr val="00B050"/>
                </a:solidFill>
                <a:ea typeface="ＭＳ Ｐゴシック" panose="020B0600070205080204" pitchFamily="34" charset="-128"/>
              </a:rPr>
              <a:t>the Frisch elasticity must be very small</a:t>
            </a:r>
            <a:r>
              <a:rPr lang="en-AU" altLang="en-US" sz="3000" b="1" dirty="0">
                <a:ea typeface="ＭＳ Ｐゴシック" panose="020B0600070205080204" pitchFamily="34" charset="-128"/>
              </a:rPr>
              <a:t>.</a:t>
            </a:r>
          </a:p>
        </p:txBody>
      </p:sp>
      <p:grpSp>
        <p:nvGrpSpPr>
          <p:cNvPr id="4" name="Group 3">
            <a:extLst>
              <a:ext uri="{FF2B5EF4-FFF2-40B4-BE49-F238E27FC236}">
                <a16:creationId xmlns:a16="http://schemas.microsoft.com/office/drawing/2014/main" id="{E3C88BB2-3DAD-4287-98D9-A35BA39FF23D}"/>
              </a:ext>
            </a:extLst>
          </p:cNvPr>
          <p:cNvGrpSpPr>
            <a:grpSpLocks noChangeAspect="1"/>
          </p:cNvGrpSpPr>
          <p:nvPr/>
        </p:nvGrpSpPr>
        <p:grpSpPr bwMode="auto">
          <a:xfrm>
            <a:off x="899592" y="1268760"/>
            <a:ext cx="7992888" cy="3744416"/>
            <a:chOff x="4718" y="720"/>
            <a:chExt cx="2340" cy="1440"/>
          </a:xfrm>
        </p:grpSpPr>
        <p:sp>
          <p:nvSpPr>
            <p:cNvPr id="5" name="AutoShape 6">
              <a:extLst>
                <a:ext uri="{FF2B5EF4-FFF2-40B4-BE49-F238E27FC236}">
                  <a16:creationId xmlns:a16="http://schemas.microsoft.com/office/drawing/2014/main" id="{F9EEF37B-98B2-473E-9089-DF009F9D31D7}"/>
                </a:ext>
              </a:extLst>
            </p:cNvPr>
            <p:cNvSpPr>
              <a:spLocks noChangeAspect="1" noChangeArrowheads="1" noTextEdit="1"/>
            </p:cNvSpPr>
            <p:nvPr/>
          </p:nvSpPr>
          <p:spPr bwMode="auto">
            <a:xfrm>
              <a:off x="4718" y="720"/>
              <a:ext cx="2340" cy="1440"/>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a:p>
          </p:txBody>
        </p:sp>
        <p:cxnSp>
          <p:nvCxnSpPr>
            <p:cNvPr id="6" name="Line 7">
              <a:extLst>
                <a:ext uri="{FF2B5EF4-FFF2-40B4-BE49-F238E27FC236}">
                  <a16:creationId xmlns:a16="http://schemas.microsoft.com/office/drawing/2014/main" id="{D5D26EAA-0A0E-4D84-9AD7-559D042D6A59}"/>
                </a:ext>
              </a:extLst>
            </p:cNvPr>
            <p:cNvCxnSpPr/>
            <p:nvPr/>
          </p:nvCxnSpPr>
          <p:spPr bwMode="auto">
            <a:xfrm>
              <a:off x="5158" y="912"/>
              <a:ext cx="1" cy="1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8">
              <a:extLst>
                <a:ext uri="{FF2B5EF4-FFF2-40B4-BE49-F238E27FC236}">
                  <a16:creationId xmlns:a16="http://schemas.microsoft.com/office/drawing/2014/main" id="{0EE53954-8650-430E-BB42-F5CE68E4A323}"/>
                </a:ext>
              </a:extLst>
            </p:cNvPr>
            <p:cNvCxnSpPr/>
            <p:nvPr/>
          </p:nvCxnSpPr>
          <p:spPr bwMode="auto">
            <a:xfrm>
              <a:off x="5158" y="2016"/>
              <a:ext cx="126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Freeform 9">
              <a:extLst>
                <a:ext uri="{FF2B5EF4-FFF2-40B4-BE49-F238E27FC236}">
                  <a16:creationId xmlns:a16="http://schemas.microsoft.com/office/drawing/2014/main" id="{5E137CD5-1D49-47D5-8077-C257FD817CE6}"/>
                </a:ext>
              </a:extLst>
            </p:cNvPr>
            <p:cNvSpPr>
              <a:spLocks/>
            </p:cNvSpPr>
            <p:nvPr/>
          </p:nvSpPr>
          <p:spPr bwMode="auto">
            <a:xfrm>
              <a:off x="5158" y="1152"/>
              <a:ext cx="1076" cy="485"/>
            </a:xfrm>
            <a:custGeom>
              <a:avLst/>
              <a:gdLst>
                <a:gd name="T0" fmla="*/ 0 w 4140"/>
                <a:gd name="T1" fmla="*/ 2520 h 2520"/>
                <a:gd name="T2" fmla="*/ 2340 w 4140"/>
                <a:gd name="T3" fmla="*/ 180 h 2520"/>
                <a:gd name="T4" fmla="*/ 4140 w 4140"/>
                <a:gd name="T5" fmla="*/ 1440 h 2520"/>
              </a:gdLst>
              <a:ahLst/>
              <a:cxnLst>
                <a:cxn ang="0">
                  <a:pos x="T0" y="T1"/>
                </a:cxn>
                <a:cxn ang="0">
                  <a:pos x="T2" y="T3"/>
                </a:cxn>
                <a:cxn ang="0">
                  <a:pos x="T4" y="T5"/>
                </a:cxn>
              </a:cxnLst>
              <a:rect l="0" t="0" r="r" b="b"/>
              <a:pathLst>
                <a:path w="4140" h="2520">
                  <a:moveTo>
                    <a:pt x="0" y="2520"/>
                  </a:moveTo>
                  <a:cubicBezTo>
                    <a:pt x="825" y="1440"/>
                    <a:pt x="1650" y="360"/>
                    <a:pt x="2340" y="180"/>
                  </a:cubicBezTo>
                  <a:cubicBezTo>
                    <a:pt x="3030" y="0"/>
                    <a:pt x="3585" y="720"/>
                    <a:pt x="4140" y="1440"/>
                  </a:cubicBezTo>
                </a:path>
              </a:pathLst>
            </a:custGeom>
            <a:noFill/>
            <a:ln w="57150"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b="1" dirty="0"/>
            </a:p>
          </p:txBody>
        </p:sp>
        <p:sp>
          <p:nvSpPr>
            <p:cNvPr id="11" name="Freeform 12">
              <a:extLst>
                <a:ext uri="{FF2B5EF4-FFF2-40B4-BE49-F238E27FC236}">
                  <a16:creationId xmlns:a16="http://schemas.microsoft.com/office/drawing/2014/main" id="{8EB3A6E7-71F5-41B0-93C8-B180EF0BF8CC}"/>
                </a:ext>
              </a:extLst>
            </p:cNvPr>
            <p:cNvSpPr>
              <a:spLocks/>
            </p:cNvSpPr>
            <p:nvPr/>
          </p:nvSpPr>
          <p:spPr bwMode="auto">
            <a:xfrm>
              <a:off x="5158" y="1264"/>
              <a:ext cx="1076" cy="272"/>
            </a:xfrm>
            <a:custGeom>
              <a:avLst/>
              <a:gdLst>
                <a:gd name="T0" fmla="*/ 0 w 4140"/>
                <a:gd name="T1" fmla="*/ 660 h 1380"/>
                <a:gd name="T2" fmla="*/ 2520 w 4140"/>
                <a:gd name="T3" fmla="*/ 120 h 1380"/>
                <a:gd name="T4" fmla="*/ 4140 w 4140"/>
                <a:gd name="T5" fmla="*/ 1380 h 1380"/>
              </a:gdLst>
              <a:ahLst/>
              <a:cxnLst>
                <a:cxn ang="0">
                  <a:pos x="T0" y="T1"/>
                </a:cxn>
                <a:cxn ang="0">
                  <a:pos x="T2" y="T3"/>
                </a:cxn>
                <a:cxn ang="0">
                  <a:pos x="T4" y="T5"/>
                </a:cxn>
              </a:cxnLst>
              <a:rect l="0" t="0" r="r" b="b"/>
              <a:pathLst>
                <a:path w="4140" h="1380">
                  <a:moveTo>
                    <a:pt x="0" y="660"/>
                  </a:moveTo>
                  <a:cubicBezTo>
                    <a:pt x="915" y="330"/>
                    <a:pt x="1830" y="0"/>
                    <a:pt x="2520" y="120"/>
                  </a:cubicBezTo>
                  <a:cubicBezTo>
                    <a:pt x="3210" y="240"/>
                    <a:pt x="3870" y="1170"/>
                    <a:pt x="4140" y="138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2" name="Text Box 13">
              <a:extLst>
                <a:ext uri="{FF2B5EF4-FFF2-40B4-BE49-F238E27FC236}">
                  <a16:creationId xmlns:a16="http://schemas.microsoft.com/office/drawing/2014/main" id="{8C13D180-275A-4240-9769-FBE36B03A218}"/>
                </a:ext>
              </a:extLst>
            </p:cNvPr>
            <p:cNvSpPr txBox="1">
              <a:spLocks noChangeArrowheads="1"/>
            </p:cNvSpPr>
            <p:nvPr/>
          </p:nvSpPr>
          <p:spPr bwMode="auto">
            <a:xfrm>
              <a:off x="4971" y="768"/>
              <a:ext cx="5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Hours, Wage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Line 16">
              <a:extLst>
                <a:ext uri="{FF2B5EF4-FFF2-40B4-BE49-F238E27FC236}">
                  <a16:creationId xmlns:a16="http://schemas.microsoft.com/office/drawing/2014/main" id="{F8BA9C12-E79F-4EC4-8B34-C48CF965B4F2}"/>
                </a:ext>
              </a:extLst>
            </p:cNvPr>
            <p:cNvCxnSpPr>
              <a:cxnSpLocks/>
            </p:cNvCxnSpPr>
            <p:nvPr/>
          </p:nvCxnSpPr>
          <p:spPr bwMode="auto">
            <a:xfrm flipH="1" flipV="1">
              <a:off x="6094" y="1488"/>
              <a:ext cx="60" cy="1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7">
              <a:extLst>
                <a:ext uri="{FF2B5EF4-FFF2-40B4-BE49-F238E27FC236}">
                  <a16:creationId xmlns:a16="http://schemas.microsoft.com/office/drawing/2014/main" id="{29A10E49-B3E5-4A0B-B5F8-CFC196F6184F}"/>
                </a:ext>
              </a:extLst>
            </p:cNvPr>
            <p:cNvSpPr txBox="1">
              <a:spLocks noChangeArrowheads="1"/>
            </p:cNvSpPr>
            <p:nvPr/>
          </p:nvSpPr>
          <p:spPr bwMode="auto">
            <a:xfrm>
              <a:off x="6154" y="1639"/>
              <a:ext cx="30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Hours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Line 20">
              <a:extLst>
                <a:ext uri="{FF2B5EF4-FFF2-40B4-BE49-F238E27FC236}">
                  <a16:creationId xmlns:a16="http://schemas.microsoft.com/office/drawing/2014/main" id="{B46B840F-D158-4226-B437-8D674C3D0A6F}"/>
                </a:ext>
              </a:extLst>
            </p:cNvPr>
            <p:cNvCxnSpPr>
              <a:cxnSpLocks/>
            </p:cNvCxnSpPr>
            <p:nvPr/>
          </p:nvCxnSpPr>
          <p:spPr bwMode="auto">
            <a:xfrm flipH="1">
              <a:off x="6004" y="1108"/>
              <a:ext cx="150" cy="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Text Box 21">
              <a:extLst>
                <a:ext uri="{FF2B5EF4-FFF2-40B4-BE49-F238E27FC236}">
                  <a16:creationId xmlns:a16="http://schemas.microsoft.com/office/drawing/2014/main" id="{39D05B49-DF13-463C-A1E2-7D41C12C9ADD}"/>
                </a:ext>
              </a:extLst>
            </p:cNvPr>
            <p:cNvSpPr txBox="1">
              <a:spLocks noChangeArrowheads="1"/>
            </p:cNvSpPr>
            <p:nvPr/>
          </p:nvSpPr>
          <p:spPr bwMode="auto">
            <a:xfrm>
              <a:off x="6154" y="1004"/>
              <a:ext cx="32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Wage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CA3A0606-1784-41A8-9942-E051087570D8}"/>
              </a:ext>
            </a:extLst>
          </p:cNvPr>
          <p:cNvSpPr txBox="1"/>
          <p:nvPr/>
        </p:nvSpPr>
        <p:spPr>
          <a:xfrm>
            <a:off x="6596348" y="4398408"/>
            <a:ext cx="767039" cy="430887"/>
          </a:xfrm>
          <a:prstGeom prst="rect">
            <a:avLst/>
          </a:prstGeom>
          <a:noFill/>
        </p:spPr>
        <p:txBody>
          <a:bodyPr wrap="square" rtlCol="0">
            <a:spAutoFit/>
          </a:bodyPr>
          <a:lstStyle/>
          <a:p>
            <a:r>
              <a:rPr lang="en-AU" sz="2200" dirty="0"/>
              <a:t>Age</a:t>
            </a:r>
          </a:p>
        </p:txBody>
      </p:sp>
    </p:spTree>
    <p:extLst>
      <p:ext uri="{BB962C8B-B14F-4D97-AF65-F5344CB8AC3E}">
        <p14:creationId xmlns:p14="http://schemas.microsoft.com/office/powerpoint/2010/main" val="368034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3023-4478-45B2-A74F-8B89CFC57D45}"/>
              </a:ext>
            </a:extLst>
          </p:cNvPr>
          <p:cNvSpPr>
            <a:spLocks noGrp="1"/>
          </p:cNvSpPr>
          <p:nvPr>
            <p:ph type="title"/>
          </p:nvPr>
        </p:nvSpPr>
        <p:spPr>
          <a:xfrm>
            <a:off x="1043608" y="0"/>
            <a:ext cx="7056784" cy="1417638"/>
          </a:xfrm>
        </p:spPr>
        <p:txBody>
          <a:bodyPr/>
          <a:lstStyle/>
          <a:p>
            <a:r>
              <a:rPr lang="en-AU" altLang="en-US" sz="3600" dirty="0">
                <a:ea typeface="ＭＳ Ｐゴシック" panose="020B0600070205080204" pitchFamily="34" charset="-128"/>
              </a:rPr>
              <a:t>Why are Frisch Elasticity Estimates So Small?</a:t>
            </a:r>
            <a:endParaRPr lang="en-AU" sz="3600" dirty="0"/>
          </a:p>
        </p:txBody>
      </p:sp>
      <p:sp>
        <p:nvSpPr>
          <p:cNvPr id="3" name="Content Placeholder 2">
            <a:extLst>
              <a:ext uri="{FF2B5EF4-FFF2-40B4-BE49-F238E27FC236}">
                <a16:creationId xmlns:a16="http://schemas.microsoft.com/office/drawing/2014/main" id="{CE11CF1B-1B07-44BB-B12F-77838CA465BB}"/>
              </a:ext>
            </a:extLst>
          </p:cNvPr>
          <p:cNvSpPr>
            <a:spLocks noGrp="1"/>
          </p:cNvSpPr>
          <p:nvPr>
            <p:ph idx="1"/>
          </p:nvPr>
        </p:nvSpPr>
        <p:spPr>
          <a:xfrm>
            <a:off x="251520" y="1600200"/>
            <a:ext cx="8568952" cy="4525963"/>
          </a:xfrm>
        </p:spPr>
        <p:txBody>
          <a:bodyPr/>
          <a:lstStyle/>
          <a:p>
            <a:r>
              <a:rPr lang="en-AU" dirty="0"/>
              <a:t>These regressions of Log Hours on Log Wages yield a small Frisch elasticity because wages vary much more than hours over the life-cycle.</a:t>
            </a:r>
          </a:p>
          <a:p>
            <a:endParaRPr lang="en-AU" sz="800" dirty="0"/>
          </a:p>
          <a:p>
            <a:endParaRPr lang="en-AU" sz="800" dirty="0"/>
          </a:p>
          <a:p>
            <a:r>
              <a:rPr lang="en-AU" dirty="0"/>
              <a:t>But </a:t>
            </a:r>
            <a:r>
              <a:rPr lang="en-AU" b="1" dirty="0">
                <a:solidFill>
                  <a:srgbClr val="7030A0"/>
                </a:solidFill>
              </a:rPr>
              <a:t>if we extend the life-cycle model to account for human capital, we see such regressions are </a:t>
            </a:r>
            <a:r>
              <a:rPr lang="en-AU" b="1" i="1" dirty="0">
                <a:solidFill>
                  <a:srgbClr val="7030A0"/>
                </a:solidFill>
              </a:rPr>
              <a:t>mis-specified</a:t>
            </a:r>
            <a:r>
              <a:rPr lang="en-AU" dirty="0"/>
              <a:t>.</a:t>
            </a:r>
          </a:p>
        </p:txBody>
      </p:sp>
    </p:spTree>
    <p:extLst>
      <p:ext uri="{BB962C8B-B14F-4D97-AF65-F5344CB8AC3E}">
        <p14:creationId xmlns:p14="http://schemas.microsoft.com/office/powerpoint/2010/main" val="750640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CED8-2A87-42A8-9FF6-3AB013B737C9}"/>
              </a:ext>
            </a:extLst>
          </p:cNvPr>
          <p:cNvSpPr>
            <a:spLocks noGrp="1"/>
          </p:cNvSpPr>
          <p:nvPr>
            <p:ph type="title"/>
          </p:nvPr>
        </p:nvSpPr>
        <p:spPr>
          <a:xfrm>
            <a:off x="0" y="0"/>
            <a:ext cx="9144000" cy="620688"/>
          </a:xfrm>
        </p:spPr>
        <p:txBody>
          <a:bodyPr/>
          <a:lstStyle/>
          <a:p>
            <a:r>
              <a:rPr lang="en-AU" sz="3400" dirty="0"/>
              <a:t>Extension: Work experience builds </a:t>
            </a:r>
            <a:r>
              <a:rPr lang="en-AU" sz="3400" b="1" dirty="0">
                <a:solidFill>
                  <a:srgbClr val="00B050"/>
                </a:solidFill>
              </a:rPr>
              <a:t>Human Capital</a:t>
            </a:r>
            <a:r>
              <a:rPr lang="en-AU" dirty="0">
                <a:solidFill>
                  <a:srgbClr val="00B050"/>
                </a:solidFill>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53E36C-F48E-428B-AF4B-C855AE5C76EE}"/>
                  </a:ext>
                </a:extLst>
              </p:cNvPr>
              <p:cNvSpPr>
                <a:spLocks noGrp="1"/>
              </p:cNvSpPr>
              <p:nvPr>
                <p:ph idx="1"/>
              </p:nvPr>
            </p:nvSpPr>
            <p:spPr>
              <a:xfrm>
                <a:off x="72008" y="764704"/>
                <a:ext cx="8999984" cy="6093296"/>
              </a:xfrm>
              <a:ln>
                <a:solidFill>
                  <a:schemeClr val="bg1"/>
                </a:solidFill>
              </a:ln>
            </p:spPr>
            <p:txBody>
              <a:bodyPr/>
              <a:lstStyle/>
              <a:p>
                <a:r>
                  <a:rPr lang="en-AU" dirty="0"/>
                  <a:t>Bellman Equation:</a:t>
                </a:r>
              </a:p>
              <a:p>
                <a:pPr marL="0" indent="0">
                  <a:buNone/>
                </a:pPr>
                <a14:m>
                  <m:oMathPara xmlns:m="http://schemas.openxmlformats.org/officeDocument/2006/math">
                    <m:oMathParaPr>
                      <m:jc m:val="centerGroup"/>
                    </m:oMathParaPr>
                    <m:oMath xmlns:m="http://schemas.openxmlformats.org/officeDocument/2006/math">
                      <m:r>
                        <a:rPr lang="en-AU" sz="3000" i="1">
                          <a:solidFill>
                            <a:srgbClr val="000000"/>
                          </a:solidFill>
                          <a:latin typeface="Cambria Math" panose="02040503050406030204" pitchFamily="18" charset="0"/>
                        </a:rPr>
                        <m:t>𝑉</m:t>
                      </m:r>
                      <m:d>
                        <m:dPr>
                          <m:ctrlPr>
                            <a:rPr lang="en-AU" sz="3000" i="1">
                              <a:solidFill>
                                <a:srgbClr val="000000"/>
                              </a:solidFill>
                              <a:latin typeface="Cambria Math" panose="02040503050406030204" pitchFamily="18" charset="0"/>
                            </a:rPr>
                          </m:ctrlPr>
                        </m:dPr>
                        <m:e>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𝑐</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h</m:t>
                              </m:r>
                            </m:e>
                            <m:sub>
                              <m:r>
                                <a:rPr lang="en-AU" sz="3000" i="1">
                                  <a:solidFill>
                                    <a:srgbClr val="000000"/>
                                  </a:solidFill>
                                  <a:latin typeface="Cambria Math" panose="02040503050406030204" pitchFamily="18" charset="0"/>
                                </a:rPr>
                                <m:t>𝑡</m:t>
                              </m:r>
                            </m:sub>
                          </m:sSub>
                        </m:e>
                        <m:e>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b="1" i="1" smtClean="0">
                                  <a:solidFill>
                                    <a:srgbClr val="00B050"/>
                                  </a:solidFill>
                                  <a:latin typeface="Cambria Math" panose="02040503050406030204" pitchFamily="18" charset="0"/>
                                </a:rPr>
                              </m:ctrlPr>
                            </m:sSubPr>
                            <m:e>
                              <m:r>
                                <a:rPr lang="en-AU" sz="3000" b="1" i="1">
                                  <a:solidFill>
                                    <a:srgbClr val="00B050"/>
                                  </a:solidFill>
                                  <a:latin typeface="Cambria Math" panose="02040503050406030204" pitchFamily="18" charset="0"/>
                                </a:rPr>
                                <m:t>𝑲</m:t>
                              </m:r>
                            </m:e>
                            <m:sub>
                              <m:r>
                                <a:rPr lang="en-AU" sz="3000" b="1" i="1">
                                  <a:solidFill>
                                    <a:srgbClr val="00B050"/>
                                  </a:solidFill>
                                  <a:latin typeface="Cambria Math" panose="02040503050406030204" pitchFamily="18" charset="0"/>
                                </a:rPr>
                                <m:t>𝒕</m:t>
                              </m:r>
                            </m:sub>
                          </m:sSub>
                        </m:e>
                      </m:d>
                      <m:r>
                        <a:rPr lang="en-AU" sz="3000" i="1">
                          <a:solidFill>
                            <a:srgbClr val="000000"/>
                          </a:solidFill>
                          <a:latin typeface="Cambria Math" panose="02040503050406030204" pitchFamily="18" charset="0"/>
                        </a:rPr>
                        <m:t>=</m:t>
                      </m:r>
                      <m:r>
                        <a:rPr lang="en-AU" sz="3000" i="1">
                          <a:solidFill>
                            <a:srgbClr val="000000"/>
                          </a:solidFill>
                          <a:latin typeface="Cambria Math" panose="02040503050406030204" pitchFamily="18" charset="0"/>
                        </a:rPr>
                        <m:t>𝑢</m:t>
                      </m:r>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𝑐</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b="0" i="1" smtClean="0">
                              <a:solidFill>
                                <a:srgbClr val="000000"/>
                              </a:solidFill>
                              <a:latin typeface="Cambria Math" panose="02040503050406030204" pitchFamily="18" charset="0"/>
                            </a:rPr>
                            <m:t>𝑙</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r>
                        <a:rPr lang="en-AU" sz="3000" i="1">
                          <a:solidFill>
                            <a:srgbClr val="000000"/>
                          </a:solidFill>
                          <a:latin typeface="Cambria Math" panose="02040503050406030204" pitchFamily="18" charset="0"/>
                        </a:rPr>
                        <m:t>𝛿</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𝐸</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𝑉</m:t>
                      </m:r>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r>
                            <a:rPr lang="en-AU" sz="3000" i="1">
                              <a:solidFill>
                                <a:srgbClr val="000000"/>
                              </a:solidFill>
                              <a:latin typeface="Cambria Math" panose="02040503050406030204" pitchFamily="18" charset="0"/>
                            </a:rPr>
                            <m:t>+1</m:t>
                          </m:r>
                        </m:sub>
                      </m:sSub>
                      <m:r>
                        <a:rPr lang="en-AU" sz="3000" i="1">
                          <a:solidFill>
                            <a:srgbClr val="000000"/>
                          </a:solidFill>
                          <a:latin typeface="Cambria Math" panose="02040503050406030204" pitchFamily="18" charset="0"/>
                        </a:rPr>
                        <m:t>,</m:t>
                      </m:r>
                      <m:sSub>
                        <m:sSubPr>
                          <m:ctrlPr>
                            <a:rPr lang="en-AU" sz="3000" b="1" i="1" smtClean="0">
                              <a:solidFill>
                                <a:srgbClr val="00B050"/>
                              </a:solidFill>
                              <a:latin typeface="Cambria Math" panose="02040503050406030204" pitchFamily="18" charset="0"/>
                            </a:rPr>
                          </m:ctrlPr>
                        </m:sSubPr>
                        <m:e>
                          <m:r>
                            <a:rPr lang="en-AU" sz="3000" b="1" i="1">
                              <a:solidFill>
                                <a:srgbClr val="00B050"/>
                              </a:solidFill>
                              <a:latin typeface="Cambria Math" panose="02040503050406030204" pitchFamily="18" charset="0"/>
                            </a:rPr>
                            <m:t>𝑲</m:t>
                          </m:r>
                        </m:e>
                        <m:sub>
                          <m:r>
                            <a:rPr lang="en-AU" sz="3000" b="1" i="1">
                              <a:solidFill>
                                <a:srgbClr val="00B050"/>
                              </a:solidFill>
                              <a:latin typeface="Cambria Math" panose="02040503050406030204" pitchFamily="18" charset="0"/>
                            </a:rPr>
                            <m:t>𝒕</m:t>
                          </m:r>
                          <m:r>
                            <a:rPr lang="en-AU" sz="3000" b="1" i="1">
                              <a:solidFill>
                                <a:srgbClr val="00B050"/>
                              </a:solidFill>
                              <a:latin typeface="Cambria Math" panose="02040503050406030204" pitchFamily="18" charset="0"/>
                            </a:rPr>
                            <m:t>+</m:t>
                          </m:r>
                          <m:r>
                            <a:rPr lang="en-AU" sz="3000" b="1" i="1">
                              <a:solidFill>
                                <a:srgbClr val="00B050"/>
                              </a:solidFill>
                              <a:latin typeface="Cambria Math" panose="02040503050406030204" pitchFamily="18" charset="0"/>
                            </a:rPr>
                            <m:t>𝟏</m:t>
                          </m:r>
                        </m:sub>
                      </m:sSub>
                      <m:r>
                        <a:rPr lang="en-AU" sz="3000" i="1">
                          <a:solidFill>
                            <a:srgbClr val="000000"/>
                          </a:solidFill>
                          <a:latin typeface="Cambria Math" panose="02040503050406030204" pitchFamily="18" charset="0"/>
                        </a:rPr>
                        <m:t>)</m:t>
                      </m:r>
                    </m:oMath>
                  </m:oMathPara>
                </a14:m>
                <a:endParaRPr lang="en-AU" sz="3000" dirty="0"/>
              </a:p>
              <a:p>
                <a:r>
                  <a:rPr lang="en-AU" dirty="0"/>
                  <a:t>Laws of motion (Assets and</a:t>
                </a:r>
                <a:r>
                  <a:rPr lang="en-AU" dirty="0">
                    <a:solidFill>
                      <a:srgbClr val="0070C0"/>
                    </a:solidFill>
                  </a:rPr>
                  <a:t> </a:t>
                </a:r>
                <a:r>
                  <a:rPr lang="en-AU" dirty="0">
                    <a:solidFill>
                      <a:srgbClr val="00B050"/>
                    </a:solidFill>
                  </a:rPr>
                  <a:t>Human Capital</a:t>
                </a:r>
                <a:r>
                  <a:rPr lang="en-AU" dirty="0"/>
                  <a:t>):</a:t>
                </a:r>
              </a:p>
              <a:p>
                <a:pPr marL="0" indent="0">
                  <a:buNone/>
                </a:pPr>
                <a14:m>
                  <m:oMathPara xmlns:m="http://schemas.openxmlformats.org/officeDocument/2006/math">
                    <m:oMathParaPr>
                      <m:jc m:val="centerGroup"/>
                    </m:oMathParaPr>
                    <m:oMath xmlns:m="http://schemas.openxmlformats.org/officeDocument/2006/math">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r>
                            <a:rPr lang="en-AU" sz="3000" i="1">
                              <a:solidFill>
                                <a:srgbClr val="000000"/>
                              </a:solidFill>
                              <a:latin typeface="Cambria Math" panose="02040503050406030204" pitchFamily="18" charset="0"/>
                            </a:rPr>
                            <m:t>+1</m:t>
                          </m:r>
                        </m:sub>
                      </m:sSub>
                      <m:r>
                        <a:rPr lang="en-AU" sz="3000" i="1">
                          <a:solidFill>
                            <a:srgbClr val="000000"/>
                          </a:solidFill>
                          <a:latin typeface="Cambria Math" panose="02040503050406030204" pitchFamily="18" charset="0"/>
                        </a:rPr>
                        <m:t>=</m:t>
                      </m:r>
                      <m:d>
                        <m:dPr>
                          <m:ctrlPr>
                            <a:rPr lang="en-AU" sz="3000" i="1">
                              <a:solidFill>
                                <a:srgbClr val="000000"/>
                              </a:solidFill>
                              <a:latin typeface="Cambria Math" panose="02040503050406030204" pitchFamily="18" charset="0"/>
                            </a:rPr>
                          </m:ctrlPr>
                        </m:dPr>
                        <m:e>
                          <m:r>
                            <a:rPr lang="en-AU" sz="3000" i="1">
                              <a:solidFill>
                                <a:srgbClr val="000000"/>
                              </a:solidFill>
                              <a:latin typeface="Cambria Math" panose="02040503050406030204" pitchFamily="18" charset="0"/>
                            </a:rPr>
                            <m:t>1+</m:t>
                          </m:r>
                          <m:r>
                            <a:rPr lang="en-AU" sz="3000" i="1">
                              <a:solidFill>
                                <a:srgbClr val="000000"/>
                              </a:solidFill>
                              <a:latin typeface="Cambria Math" panose="02040503050406030204" pitchFamily="18" charset="0"/>
                            </a:rPr>
                            <m:t>𝑟</m:t>
                          </m:r>
                        </m:e>
                      </m:d>
                      <m:d>
                        <m:dPr>
                          <m:begChr m:val="["/>
                          <m:endChr m:val="]"/>
                          <m:ctrlPr>
                            <a:rPr lang="en-AU" sz="3000" i="1">
                              <a:solidFill>
                                <a:srgbClr val="000000"/>
                              </a:solidFill>
                              <a:latin typeface="Cambria Math" panose="02040503050406030204" pitchFamily="18" charset="0"/>
                            </a:rPr>
                          </m:ctrlPr>
                        </m:dPr>
                        <m:e>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𝑤</m:t>
                              </m:r>
                            </m:e>
                            <m:sub>
                              <m:r>
                                <a:rPr lang="en-AU" sz="3000" i="1">
                                  <a:solidFill>
                                    <a:srgbClr val="000000"/>
                                  </a:solidFill>
                                  <a:latin typeface="Cambria Math" panose="02040503050406030204" pitchFamily="18" charset="0"/>
                                </a:rPr>
                                <m:t>𝑡</m:t>
                              </m:r>
                            </m:sub>
                          </m:sSub>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h</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𝑐</m:t>
                              </m:r>
                            </m:e>
                            <m:sub>
                              <m:r>
                                <a:rPr lang="en-AU" sz="3000" i="1">
                                  <a:solidFill>
                                    <a:srgbClr val="000000"/>
                                  </a:solidFill>
                                  <a:latin typeface="Cambria Math" panose="02040503050406030204" pitchFamily="18" charset="0"/>
                                </a:rPr>
                                <m:t>𝑡</m:t>
                              </m:r>
                            </m:sub>
                          </m:sSub>
                        </m:e>
                      </m:d>
                    </m:oMath>
                  </m:oMathPara>
                </a14:m>
                <a:endParaRPr lang="en-AU" sz="3000" i="1" dirty="0">
                  <a:solidFill>
                    <a:srgbClr val="000000"/>
                  </a:solidFill>
                  <a:latin typeface="Cambria Math" panose="02040503050406030204" pitchFamily="18" charset="0"/>
                </a:endParaRPr>
              </a:p>
              <a:p>
                <a:pPr marL="0" indent="0">
                  <a:buNone/>
                </a:pPr>
                <a:endParaRPr lang="en-AU" sz="800" i="1" dirty="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AU" sz="3000" b="1" i="1" smtClean="0">
                              <a:solidFill>
                                <a:srgbClr val="00B050"/>
                              </a:solidFill>
                              <a:latin typeface="Cambria Math" panose="02040503050406030204" pitchFamily="18" charset="0"/>
                            </a:rPr>
                          </m:ctrlPr>
                        </m:sSubPr>
                        <m:e>
                          <m:r>
                            <a:rPr lang="en-AU" sz="3000" b="1" i="1">
                              <a:solidFill>
                                <a:srgbClr val="00B050"/>
                              </a:solidFill>
                              <a:latin typeface="Cambria Math" panose="02040503050406030204" pitchFamily="18" charset="0"/>
                            </a:rPr>
                            <m:t>𝑲</m:t>
                          </m:r>
                        </m:e>
                        <m:sub>
                          <m:r>
                            <a:rPr lang="en-AU" sz="3000" b="1" i="1">
                              <a:solidFill>
                                <a:srgbClr val="00B050"/>
                              </a:solidFill>
                              <a:latin typeface="Cambria Math" panose="02040503050406030204" pitchFamily="18" charset="0"/>
                            </a:rPr>
                            <m:t>𝒕</m:t>
                          </m:r>
                          <m:r>
                            <a:rPr lang="en-AU" sz="3000" b="1" i="1">
                              <a:solidFill>
                                <a:srgbClr val="00B050"/>
                              </a:solidFill>
                              <a:latin typeface="Cambria Math" panose="02040503050406030204" pitchFamily="18" charset="0"/>
                            </a:rPr>
                            <m:t>+</m:t>
                          </m:r>
                          <m:r>
                            <a:rPr lang="en-AU" sz="3000" b="1" i="1">
                              <a:solidFill>
                                <a:srgbClr val="00B050"/>
                              </a:solidFill>
                              <a:latin typeface="Cambria Math" panose="02040503050406030204" pitchFamily="18" charset="0"/>
                            </a:rPr>
                            <m:t>𝟏</m:t>
                          </m:r>
                        </m:sub>
                      </m:sSub>
                      <m:r>
                        <a:rPr lang="en-AU" sz="3000" b="1" i="1">
                          <a:solidFill>
                            <a:srgbClr val="00B050"/>
                          </a:solidFill>
                          <a:latin typeface="Cambria Math" panose="02040503050406030204" pitchFamily="18" charset="0"/>
                        </a:rPr>
                        <m:t>=</m:t>
                      </m:r>
                      <m:r>
                        <a:rPr lang="en-AU" sz="3000" b="1" i="1">
                          <a:solidFill>
                            <a:srgbClr val="00B050"/>
                          </a:solidFill>
                          <a:latin typeface="Cambria Math" panose="02040503050406030204" pitchFamily="18" charset="0"/>
                        </a:rPr>
                        <m:t>𝒇</m:t>
                      </m:r>
                      <m:r>
                        <a:rPr lang="en-AU" sz="3000" b="1" i="1">
                          <a:solidFill>
                            <a:srgbClr val="00B050"/>
                          </a:solidFill>
                          <a:latin typeface="Cambria Math" panose="02040503050406030204" pitchFamily="18" charset="0"/>
                        </a:rPr>
                        <m:t>(</m:t>
                      </m:r>
                      <m:sSub>
                        <m:sSubPr>
                          <m:ctrlPr>
                            <a:rPr lang="en-AU" sz="3000" b="1" i="1">
                              <a:solidFill>
                                <a:srgbClr val="00B050"/>
                              </a:solidFill>
                              <a:latin typeface="Cambria Math" panose="02040503050406030204" pitchFamily="18" charset="0"/>
                            </a:rPr>
                          </m:ctrlPr>
                        </m:sSubPr>
                        <m:e>
                          <m:r>
                            <a:rPr lang="en-AU" sz="3000" b="1" i="1">
                              <a:solidFill>
                                <a:srgbClr val="00B050"/>
                              </a:solidFill>
                              <a:latin typeface="Cambria Math" panose="02040503050406030204" pitchFamily="18" charset="0"/>
                            </a:rPr>
                            <m:t>𝑲</m:t>
                          </m:r>
                        </m:e>
                        <m:sub>
                          <m:r>
                            <a:rPr lang="en-AU" sz="3000" b="1" i="1">
                              <a:solidFill>
                                <a:srgbClr val="00B050"/>
                              </a:solidFill>
                              <a:latin typeface="Cambria Math" panose="02040503050406030204" pitchFamily="18" charset="0"/>
                            </a:rPr>
                            <m:t>𝒕</m:t>
                          </m:r>
                        </m:sub>
                      </m:sSub>
                      <m:r>
                        <a:rPr lang="en-AU" sz="3000" b="1" i="1">
                          <a:solidFill>
                            <a:srgbClr val="00B050"/>
                          </a:solidFill>
                          <a:latin typeface="Cambria Math" panose="02040503050406030204" pitchFamily="18" charset="0"/>
                        </a:rPr>
                        <m:t>,</m:t>
                      </m:r>
                      <m:sSub>
                        <m:sSubPr>
                          <m:ctrlPr>
                            <a:rPr lang="en-AU" sz="3000" b="1" i="1" smtClean="0">
                              <a:solidFill>
                                <a:srgbClr val="00B050"/>
                              </a:solidFill>
                              <a:latin typeface="Cambria Math" panose="02040503050406030204" pitchFamily="18" charset="0"/>
                            </a:rPr>
                          </m:ctrlPr>
                        </m:sSubPr>
                        <m:e>
                          <m:r>
                            <a:rPr lang="en-AU" sz="3000" b="1" i="1">
                              <a:solidFill>
                                <a:srgbClr val="00B050"/>
                              </a:solidFill>
                              <a:latin typeface="Cambria Math" panose="02040503050406030204" pitchFamily="18" charset="0"/>
                            </a:rPr>
                            <m:t>𝒉</m:t>
                          </m:r>
                        </m:e>
                        <m:sub>
                          <m:r>
                            <a:rPr lang="en-AU" sz="3000" b="1" i="1">
                              <a:solidFill>
                                <a:srgbClr val="00B050"/>
                              </a:solidFill>
                              <a:latin typeface="Cambria Math" panose="02040503050406030204" pitchFamily="18" charset="0"/>
                            </a:rPr>
                            <m:t>𝒕</m:t>
                          </m:r>
                        </m:sub>
                      </m:sSub>
                      <m:r>
                        <a:rPr lang="en-AU" sz="3000" b="1" i="1" smtClean="0">
                          <a:solidFill>
                            <a:srgbClr val="00B050"/>
                          </a:solidFill>
                          <a:latin typeface="Cambria Math" panose="02040503050406030204" pitchFamily="18" charset="0"/>
                        </a:rPr>
                        <m:t>)</m:t>
                      </m:r>
                    </m:oMath>
                  </m:oMathPara>
                </a14:m>
                <a:endParaRPr lang="en-AU" sz="3000" b="1" dirty="0"/>
              </a:p>
              <a:p>
                <a:r>
                  <a:rPr lang="en-AU" dirty="0"/>
                  <a:t>First order conditions:</a:t>
                </a:r>
              </a:p>
              <a:p>
                <a:pPr marL="0" indent="0">
                  <a:buNone/>
                </a:pPr>
                <a:endParaRPr lang="en-AU" sz="1200" dirty="0"/>
              </a:p>
              <a:p>
                <a:pPr marL="0" indent="0">
                  <a:buNone/>
                </a:pPr>
                <a14:m>
                  <m:oMathPara xmlns:m="http://schemas.openxmlformats.org/officeDocument/2006/math">
                    <m:oMathParaPr>
                      <m:jc m:val="centerGroup"/>
                    </m:oMathParaPr>
                    <m:oMath xmlns:m="http://schemas.openxmlformats.org/officeDocument/2006/math">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h</m:t>
                              </m:r>
                            </m:e>
                            <m:sub>
                              <m:r>
                                <a:rPr lang="en-AU" sz="2800" i="1">
                                  <a:solidFill>
                                    <a:srgbClr val="000000"/>
                                  </a:solidFill>
                                  <a:latin typeface="Cambria Math" panose="02040503050406030204" pitchFamily="18" charset="0"/>
                                </a:rPr>
                                <m:t>𝑡</m:t>
                              </m:r>
                            </m:sub>
                          </m:sSub>
                        </m:den>
                      </m:f>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b="0" i="1" smtClean="0">
                              <a:solidFill>
                                <a:srgbClr val="000000"/>
                              </a:solidFill>
                              <a:latin typeface="Cambria Math" panose="02040503050406030204" pitchFamily="18" charset="0"/>
                            </a:rPr>
                            <m:t>−</m:t>
                          </m:r>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b="0" i="1" smtClean="0">
                                  <a:solidFill>
                                    <a:srgbClr val="000000"/>
                                  </a:solidFill>
                                  <a:latin typeface="Cambria Math" panose="02040503050406030204" pitchFamily="18" charset="0"/>
                                </a:rPr>
                                <m:t>𝑙</m:t>
                              </m:r>
                            </m:e>
                            <m:sub>
                              <m:r>
                                <a:rPr lang="en-AU" sz="2800" i="1">
                                  <a:solidFill>
                                    <a:srgbClr val="000000"/>
                                  </a:solidFill>
                                  <a:latin typeface="Cambria Math" panose="02040503050406030204" pitchFamily="18" charset="0"/>
                                </a:rPr>
                                <m:t>𝑡</m:t>
                              </m:r>
                            </m:sub>
                          </m:sSub>
                        </m:sub>
                      </m:sSub>
                      <m:r>
                        <a:rPr lang="en-AU" sz="2800" i="1">
                          <a:solidFill>
                            <a:srgbClr val="000000"/>
                          </a:solidFill>
                          <a:latin typeface="Cambria Math" panose="02040503050406030204" pitchFamily="18" charset="0"/>
                        </a:rPr>
                        <m:t>+</m:t>
                      </m:r>
                      <m:r>
                        <a:rPr lang="en-AU" sz="2800" i="1" smtClean="0">
                          <a:solidFill>
                            <a:srgbClr val="000000"/>
                          </a:solidFill>
                          <a:latin typeface="Cambria Math" panose="02040503050406030204" pitchFamily="18" charset="0"/>
                          <a:ea typeface="Cambria Math" panose="02040503050406030204" pitchFamily="18" charset="0"/>
                        </a:rPr>
                        <m:t>𝛽</m:t>
                      </m:r>
                      <m:d>
                        <m:dPr>
                          <m:ctrlPr>
                            <a:rPr lang="en-AU" sz="2800" i="1">
                              <a:solidFill>
                                <a:srgbClr val="000000"/>
                              </a:solidFill>
                              <a:latin typeface="Cambria Math" panose="02040503050406030204" pitchFamily="18" charset="0"/>
                            </a:rPr>
                          </m:ctrlPr>
                        </m:dPr>
                        <m:e>
                          <m:r>
                            <a:rPr lang="en-AU" sz="2800" i="1">
                              <a:solidFill>
                                <a:srgbClr val="000000"/>
                              </a:solidFill>
                              <a:latin typeface="Cambria Math" panose="02040503050406030204" pitchFamily="18" charset="0"/>
                            </a:rPr>
                            <m:t>1+</m:t>
                          </m:r>
                          <m:r>
                            <a:rPr lang="en-AU" sz="2800" i="1">
                              <a:solidFill>
                                <a:srgbClr val="000000"/>
                              </a:solidFill>
                              <a:latin typeface="Cambria Math" panose="02040503050406030204" pitchFamily="18" charset="0"/>
                            </a:rPr>
                            <m:t>𝑟</m:t>
                          </m:r>
                        </m:e>
                      </m:d>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𝑤</m:t>
                          </m:r>
                        </m:e>
                        <m:sub>
                          <m:r>
                            <a:rPr lang="en-AU" sz="2800" i="1">
                              <a:solidFill>
                                <a:srgbClr val="000000"/>
                              </a:solidFill>
                              <a:latin typeface="Cambria Math" panose="02040503050406030204" pitchFamily="18" charset="0"/>
                            </a:rPr>
                            <m:t>𝑡</m:t>
                          </m:r>
                        </m:sub>
                      </m:sSub>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𝐸</m:t>
                              </m:r>
                            </m:e>
                            <m:sub>
                              <m:r>
                                <a:rPr lang="en-AU" sz="2800" i="1">
                                  <a:solidFill>
                                    <a:srgbClr val="000000"/>
                                  </a:solidFill>
                                  <a:latin typeface="Cambria Math" panose="02040503050406030204" pitchFamily="18" charset="0"/>
                                </a:rPr>
                                <m:t>𝑡</m:t>
                              </m:r>
                            </m:sub>
                          </m:s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𝐴</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den>
                      </m:f>
                      <m:r>
                        <a:rPr lang="en-AU" sz="2800" i="1">
                          <a:solidFill>
                            <a:srgbClr val="000000"/>
                          </a:solidFill>
                          <a:latin typeface="Cambria Math" panose="02040503050406030204" pitchFamily="18" charset="0"/>
                        </a:rPr>
                        <m:t>+</m:t>
                      </m:r>
                      <m:r>
                        <a:rPr lang="en-AU" sz="2800" i="1" smtClean="0">
                          <a:solidFill>
                            <a:srgbClr val="000000"/>
                          </a:solidFill>
                          <a:latin typeface="Cambria Math" panose="02040503050406030204" pitchFamily="18" charset="0"/>
                          <a:ea typeface="Cambria Math" panose="02040503050406030204" pitchFamily="18" charset="0"/>
                        </a:rPr>
                        <m:t>𝛽</m:t>
                      </m:r>
                      <m:f>
                        <m:fPr>
                          <m:ctrlPr>
                            <a:rPr lang="en-AU" sz="2800" b="1" i="1" smtClean="0">
                              <a:solidFill>
                                <a:srgbClr val="00B050"/>
                              </a:solidFill>
                              <a:latin typeface="Cambria Math" panose="02040503050406030204" pitchFamily="18" charset="0"/>
                            </a:rPr>
                          </m:ctrlPr>
                        </m:fPr>
                        <m:num>
                          <m:r>
                            <a:rPr lang="en-AU" sz="2800" b="1" i="1">
                              <a:solidFill>
                                <a:srgbClr val="00B050"/>
                              </a:solidFill>
                              <a:latin typeface="Cambria Math" panose="02040503050406030204" pitchFamily="18" charset="0"/>
                            </a:rPr>
                            <m:t>𝝏</m:t>
                          </m:r>
                          <m:sSub>
                            <m:sSubPr>
                              <m:ctrlPr>
                                <a:rPr lang="en-AU" sz="2800" b="1" i="1">
                                  <a:solidFill>
                                    <a:srgbClr val="00B050"/>
                                  </a:solidFill>
                                  <a:latin typeface="Cambria Math" panose="02040503050406030204" pitchFamily="18" charset="0"/>
                                </a:rPr>
                              </m:ctrlPr>
                            </m:sSubPr>
                            <m:e>
                              <m:r>
                                <a:rPr lang="en-AU" sz="2800" b="1" i="1">
                                  <a:solidFill>
                                    <a:srgbClr val="00B050"/>
                                  </a:solidFill>
                                  <a:latin typeface="Cambria Math" panose="02040503050406030204" pitchFamily="18" charset="0"/>
                                </a:rPr>
                                <m:t>𝑲</m:t>
                              </m:r>
                            </m:e>
                            <m:sub>
                              <m:r>
                                <a:rPr lang="en-AU" sz="2800" b="1" i="1">
                                  <a:solidFill>
                                    <a:srgbClr val="00B050"/>
                                  </a:solidFill>
                                  <a:latin typeface="Cambria Math" panose="02040503050406030204" pitchFamily="18" charset="0"/>
                                </a:rPr>
                                <m:t>𝒕</m:t>
                              </m:r>
                              <m:r>
                                <a:rPr lang="en-AU" sz="2800" b="1" i="1">
                                  <a:solidFill>
                                    <a:srgbClr val="00B050"/>
                                  </a:solidFill>
                                  <a:latin typeface="Cambria Math" panose="02040503050406030204" pitchFamily="18" charset="0"/>
                                </a:rPr>
                                <m:t>+</m:t>
                              </m:r>
                              <m:r>
                                <a:rPr lang="en-AU" sz="2800" b="1" i="1">
                                  <a:solidFill>
                                    <a:srgbClr val="00B050"/>
                                  </a:solidFill>
                                  <a:latin typeface="Cambria Math" panose="02040503050406030204" pitchFamily="18" charset="0"/>
                                </a:rPr>
                                <m:t>𝟏</m:t>
                              </m:r>
                            </m:sub>
                          </m:sSub>
                        </m:num>
                        <m:den>
                          <m:r>
                            <a:rPr lang="en-AU" sz="2800" b="1" i="1">
                              <a:solidFill>
                                <a:srgbClr val="00B050"/>
                              </a:solidFill>
                              <a:latin typeface="Cambria Math" panose="02040503050406030204" pitchFamily="18" charset="0"/>
                            </a:rPr>
                            <m:t>𝝏</m:t>
                          </m:r>
                          <m:sSub>
                            <m:sSubPr>
                              <m:ctrlPr>
                                <a:rPr lang="en-AU" sz="2800" b="1" i="1">
                                  <a:solidFill>
                                    <a:srgbClr val="00B050"/>
                                  </a:solidFill>
                                  <a:latin typeface="Cambria Math" panose="02040503050406030204" pitchFamily="18" charset="0"/>
                                </a:rPr>
                              </m:ctrlPr>
                            </m:sSubPr>
                            <m:e>
                              <m:r>
                                <a:rPr lang="en-AU" sz="2800" b="1" i="1">
                                  <a:solidFill>
                                    <a:srgbClr val="00B050"/>
                                  </a:solidFill>
                                  <a:latin typeface="Cambria Math" panose="02040503050406030204" pitchFamily="18" charset="0"/>
                                </a:rPr>
                                <m:t>𝒉</m:t>
                              </m:r>
                            </m:e>
                            <m:sub>
                              <m:r>
                                <a:rPr lang="en-AU" sz="2800" b="1" i="1">
                                  <a:solidFill>
                                    <a:srgbClr val="00B050"/>
                                  </a:solidFill>
                                  <a:latin typeface="Cambria Math" panose="02040503050406030204" pitchFamily="18" charset="0"/>
                                </a:rPr>
                                <m:t>𝒕</m:t>
                              </m:r>
                            </m:sub>
                          </m:sSub>
                        </m:den>
                      </m:f>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𝐸</m:t>
                              </m:r>
                            </m:e>
                            <m:sub>
                              <m:r>
                                <a:rPr lang="en-AU" sz="2800" i="1">
                                  <a:solidFill>
                                    <a:srgbClr val="000000"/>
                                  </a:solidFill>
                                  <a:latin typeface="Cambria Math" panose="02040503050406030204" pitchFamily="18" charset="0"/>
                                </a:rPr>
                                <m:t>𝑡</m:t>
                              </m:r>
                            </m:sub>
                          </m:s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𝐾</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den>
                      </m:f>
                      <m:r>
                        <a:rPr lang="en-AU" sz="2800" i="1">
                          <a:solidFill>
                            <a:srgbClr val="000000"/>
                          </a:solidFill>
                          <a:latin typeface="Cambria Math" panose="02040503050406030204" pitchFamily="18" charset="0"/>
                        </a:rPr>
                        <m:t>=0</m:t>
                      </m:r>
                    </m:oMath>
                  </m:oMathPara>
                </a14:m>
                <a:endParaRPr lang="en-AU" sz="2800" i="1" dirty="0">
                  <a:solidFill>
                    <a:srgbClr val="000000"/>
                  </a:solidFill>
                  <a:latin typeface="Cambria Math" panose="02040503050406030204" pitchFamily="18" charset="0"/>
                </a:endParaRPr>
              </a:p>
              <a:p>
                <a:pPr marL="0" indent="0">
                  <a:buNone/>
                </a:pPr>
                <a:endParaRPr lang="en-AU" sz="1200" i="1" dirty="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AU" sz="2600" i="1">
                              <a:solidFill>
                                <a:srgbClr val="000000"/>
                              </a:solidFill>
                              <a:latin typeface="Cambria Math" panose="02040503050406030204" pitchFamily="18" charset="0"/>
                            </a:rPr>
                          </m:ctrlPr>
                        </m:fPr>
                        <m:num>
                          <m:r>
                            <a:rPr lang="en-AU" sz="2600" i="1">
                              <a:solidFill>
                                <a:srgbClr val="000000"/>
                              </a:solidFill>
                              <a:latin typeface="Cambria Math" panose="02040503050406030204" pitchFamily="18" charset="0"/>
                            </a:rPr>
                            <m:t>𝜕</m:t>
                          </m:r>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𝑉</m:t>
                              </m:r>
                            </m:e>
                            <m:sub>
                              <m:r>
                                <a:rPr lang="en-AU" sz="2600" i="1">
                                  <a:solidFill>
                                    <a:srgbClr val="000000"/>
                                  </a:solidFill>
                                  <a:latin typeface="Cambria Math" panose="02040503050406030204" pitchFamily="18" charset="0"/>
                                </a:rPr>
                                <m:t>𝑡</m:t>
                              </m:r>
                            </m:sub>
                          </m:sSub>
                        </m:num>
                        <m:den>
                          <m:r>
                            <a:rPr lang="en-AU" sz="2600" i="1">
                              <a:solidFill>
                                <a:srgbClr val="000000"/>
                              </a:solidFill>
                              <a:latin typeface="Cambria Math" panose="02040503050406030204" pitchFamily="18" charset="0"/>
                            </a:rPr>
                            <m:t>𝜕</m:t>
                          </m:r>
                          <m:sSub>
                            <m:sSubPr>
                              <m:ctrlPr>
                                <a:rPr lang="en-AU" sz="2600" i="1">
                                  <a:solidFill>
                                    <a:srgbClr val="000000"/>
                                  </a:solidFill>
                                  <a:latin typeface="Cambria Math" panose="02040503050406030204" pitchFamily="18" charset="0"/>
                                </a:rPr>
                              </m:ctrlPr>
                            </m:sSubPr>
                            <m:e>
                              <m:r>
                                <a:rPr lang="en-AU" sz="2600" b="0" i="1" smtClean="0">
                                  <a:solidFill>
                                    <a:srgbClr val="000000"/>
                                  </a:solidFill>
                                  <a:latin typeface="Cambria Math" panose="02040503050406030204" pitchFamily="18" charset="0"/>
                                </a:rPr>
                                <m:t>𝑐</m:t>
                              </m:r>
                            </m:e>
                            <m:sub>
                              <m:r>
                                <a:rPr lang="en-AU" sz="2600" i="1">
                                  <a:solidFill>
                                    <a:srgbClr val="000000"/>
                                  </a:solidFill>
                                  <a:latin typeface="Cambria Math" panose="02040503050406030204" pitchFamily="18" charset="0"/>
                                </a:rPr>
                                <m:t>𝑡</m:t>
                              </m:r>
                            </m:sub>
                          </m:sSub>
                        </m:den>
                      </m:f>
                      <m:r>
                        <a:rPr lang="en-AU" sz="2600" i="1">
                          <a:solidFill>
                            <a:srgbClr val="000000"/>
                          </a:solidFill>
                          <a:latin typeface="Cambria Math" panose="02040503050406030204" pitchFamily="18" charset="0"/>
                        </a:rPr>
                        <m:t>=</m:t>
                      </m:r>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𝑢</m:t>
                          </m:r>
                        </m:e>
                        <m:sub>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𝑐</m:t>
                              </m:r>
                            </m:e>
                            <m:sub>
                              <m:r>
                                <a:rPr lang="en-AU" sz="2600" i="1">
                                  <a:solidFill>
                                    <a:srgbClr val="000000"/>
                                  </a:solidFill>
                                  <a:latin typeface="Cambria Math" panose="02040503050406030204" pitchFamily="18" charset="0"/>
                                </a:rPr>
                                <m:t>𝑡</m:t>
                              </m:r>
                            </m:sub>
                          </m:sSub>
                        </m:sub>
                      </m:sSub>
                      <m:r>
                        <a:rPr lang="en-AU" sz="2600" i="1">
                          <a:solidFill>
                            <a:srgbClr val="000000"/>
                          </a:solidFill>
                          <a:latin typeface="Cambria Math" panose="02040503050406030204" pitchFamily="18" charset="0"/>
                        </a:rPr>
                        <m:t>−</m:t>
                      </m:r>
                      <m:r>
                        <a:rPr lang="en-AU" sz="2600" i="1" smtClean="0">
                          <a:solidFill>
                            <a:srgbClr val="000000"/>
                          </a:solidFill>
                          <a:latin typeface="Cambria Math" panose="02040503050406030204" pitchFamily="18" charset="0"/>
                          <a:ea typeface="Cambria Math" panose="02040503050406030204" pitchFamily="18" charset="0"/>
                        </a:rPr>
                        <m:t>𝛽</m:t>
                      </m:r>
                      <m:r>
                        <a:rPr lang="en-AU" sz="2600" i="1">
                          <a:solidFill>
                            <a:srgbClr val="000000"/>
                          </a:solidFill>
                          <a:latin typeface="Cambria Math" panose="02040503050406030204" pitchFamily="18" charset="0"/>
                        </a:rPr>
                        <m:t>(1+</m:t>
                      </m:r>
                      <m:r>
                        <a:rPr lang="en-AU" sz="2600" i="1">
                          <a:solidFill>
                            <a:srgbClr val="000000"/>
                          </a:solidFill>
                          <a:latin typeface="Cambria Math" panose="02040503050406030204" pitchFamily="18" charset="0"/>
                        </a:rPr>
                        <m:t>𝑟</m:t>
                      </m:r>
                      <m:r>
                        <a:rPr lang="en-AU" sz="2600" i="1">
                          <a:solidFill>
                            <a:srgbClr val="000000"/>
                          </a:solidFill>
                          <a:latin typeface="Cambria Math" panose="02040503050406030204" pitchFamily="18" charset="0"/>
                        </a:rPr>
                        <m:t>)</m:t>
                      </m:r>
                      <m:f>
                        <m:fPr>
                          <m:ctrlPr>
                            <a:rPr lang="en-AU" sz="2600" i="1">
                              <a:solidFill>
                                <a:srgbClr val="000000"/>
                              </a:solidFill>
                              <a:latin typeface="Cambria Math" panose="02040503050406030204" pitchFamily="18" charset="0"/>
                            </a:rPr>
                          </m:ctrlPr>
                        </m:fPr>
                        <m:num>
                          <m:r>
                            <a:rPr lang="en-AU" sz="2600" i="1">
                              <a:solidFill>
                                <a:srgbClr val="000000"/>
                              </a:solidFill>
                              <a:latin typeface="Cambria Math" panose="02040503050406030204" pitchFamily="18" charset="0"/>
                            </a:rPr>
                            <m:t>𝜕</m:t>
                          </m:r>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𝐸</m:t>
                              </m:r>
                            </m:e>
                            <m:sub>
                              <m:r>
                                <a:rPr lang="en-AU" sz="2600" i="1">
                                  <a:solidFill>
                                    <a:srgbClr val="000000"/>
                                  </a:solidFill>
                                  <a:latin typeface="Cambria Math" panose="02040503050406030204" pitchFamily="18" charset="0"/>
                                </a:rPr>
                                <m:t>𝑡</m:t>
                              </m:r>
                            </m:sub>
                          </m:sSub>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𝑉</m:t>
                              </m:r>
                            </m:e>
                            <m:sub>
                              <m:r>
                                <a:rPr lang="en-AU" sz="2600" i="1">
                                  <a:solidFill>
                                    <a:srgbClr val="000000"/>
                                  </a:solidFill>
                                  <a:latin typeface="Cambria Math" panose="02040503050406030204" pitchFamily="18" charset="0"/>
                                </a:rPr>
                                <m:t>𝑡</m:t>
                              </m:r>
                              <m:r>
                                <a:rPr lang="en-AU" sz="2600" i="1">
                                  <a:solidFill>
                                    <a:srgbClr val="000000"/>
                                  </a:solidFill>
                                  <a:latin typeface="Cambria Math" panose="02040503050406030204" pitchFamily="18" charset="0"/>
                                </a:rPr>
                                <m:t>+1</m:t>
                              </m:r>
                            </m:sub>
                          </m:sSub>
                        </m:num>
                        <m:den>
                          <m:r>
                            <a:rPr lang="en-AU" sz="2600" i="1">
                              <a:solidFill>
                                <a:srgbClr val="000000"/>
                              </a:solidFill>
                              <a:latin typeface="Cambria Math" panose="02040503050406030204" pitchFamily="18" charset="0"/>
                            </a:rPr>
                            <m:t>𝜕</m:t>
                          </m:r>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𝐴</m:t>
                              </m:r>
                            </m:e>
                            <m:sub>
                              <m:r>
                                <a:rPr lang="en-AU" sz="2600" i="1">
                                  <a:solidFill>
                                    <a:srgbClr val="000000"/>
                                  </a:solidFill>
                                  <a:latin typeface="Cambria Math" panose="02040503050406030204" pitchFamily="18" charset="0"/>
                                </a:rPr>
                                <m:t>𝑡</m:t>
                              </m:r>
                              <m:r>
                                <a:rPr lang="en-AU" sz="2600" i="1">
                                  <a:solidFill>
                                    <a:srgbClr val="000000"/>
                                  </a:solidFill>
                                  <a:latin typeface="Cambria Math" panose="02040503050406030204" pitchFamily="18" charset="0"/>
                                </a:rPr>
                                <m:t>+1</m:t>
                              </m:r>
                            </m:sub>
                          </m:sSub>
                        </m:den>
                      </m:f>
                      <m:r>
                        <a:rPr lang="en-AU" sz="2600" i="1">
                          <a:solidFill>
                            <a:srgbClr val="000000"/>
                          </a:solidFill>
                          <a:latin typeface="Cambria Math" panose="02040503050406030204" pitchFamily="18" charset="0"/>
                        </a:rPr>
                        <m:t>=0</m:t>
                      </m:r>
                    </m:oMath>
                  </m:oMathPara>
                </a14:m>
                <a:endParaRPr lang="en-AU" sz="2600" dirty="0"/>
              </a:p>
              <a:p>
                <a:endParaRPr lang="en-AU" dirty="0"/>
              </a:p>
              <a:p>
                <a:endParaRPr lang="en-AU" dirty="0"/>
              </a:p>
              <a:p>
                <a:endParaRPr lang="en-AU" dirty="0"/>
              </a:p>
            </p:txBody>
          </p:sp>
        </mc:Choice>
        <mc:Fallback xmlns="">
          <p:sp>
            <p:nvSpPr>
              <p:cNvPr id="3" name="Content Placeholder 2">
                <a:extLst>
                  <a:ext uri="{FF2B5EF4-FFF2-40B4-BE49-F238E27FC236}">
                    <a16:creationId xmlns:a16="http://schemas.microsoft.com/office/drawing/2014/main" id="{7D53E36C-F48E-428B-AF4B-C855AE5C76EE}"/>
                  </a:ext>
                </a:extLst>
              </p:cNvPr>
              <p:cNvSpPr>
                <a:spLocks noGrp="1" noRot="1" noChangeAspect="1" noMove="1" noResize="1" noEditPoints="1" noAdjustHandles="1" noChangeArrowheads="1" noChangeShapeType="1" noTextEdit="1"/>
              </p:cNvSpPr>
              <p:nvPr>
                <p:ph idx="1"/>
              </p:nvPr>
            </p:nvSpPr>
            <p:spPr>
              <a:xfrm>
                <a:off x="72008" y="764704"/>
                <a:ext cx="8999984" cy="6093296"/>
              </a:xfrm>
              <a:blipFill>
                <a:blip r:embed="rId2"/>
                <a:stretch>
                  <a:fillRect l="-1488" t="-1198"/>
                </a:stretch>
              </a:blipFill>
              <a:ln>
                <a:solidFill>
                  <a:schemeClr val="bg1"/>
                </a:solidFill>
              </a:ln>
            </p:spPr>
            <p:txBody>
              <a:bodyPr/>
              <a:lstStyle/>
              <a:p>
                <a:r>
                  <a:rPr lang="en-AU">
                    <a:noFill/>
                  </a:rPr>
                  <a:t> </a:t>
                </a:r>
              </a:p>
            </p:txBody>
          </p:sp>
        </mc:Fallback>
      </mc:AlternateContent>
      <p:sp>
        <p:nvSpPr>
          <p:cNvPr id="4" name="Rectangle 8">
            <a:extLst>
              <a:ext uri="{FF2B5EF4-FFF2-40B4-BE49-F238E27FC236}">
                <a16:creationId xmlns:a16="http://schemas.microsoft.com/office/drawing/2014/main" id="{F913DFE6-A633-4B33-8ADA-646240DE886B}"/>
              </a:ext>
            </a:extLst>
          </p:cNvPr>
          <p:cNvSpPr>
            <a:spLocks noChangeArrowheads="1"/>
          </p:cNvSpPr>
          <p:nvPr/>
        </p:nvSpPr>
        <p:spPr bwMode="auto">
          <a:xfrm>
            <a:off x="6012160" y="4149080"/>
            <a:ext cx="1008112" cy="1008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800" b="1" dirty="0">
              <a:latin typeface="Arial" panose="020B0604020202020204" pitchFamily="34" charset="0"/>
            </a:endParaRPr>
          </a:p>
        </p:txBody>
      </p:sp>
      <p:sp>
        <p:nvSpPr>
          <p:cNvPr id="5" name="Line 11">
            <a:extLst>
              <a:ext uri="{FF2B5EF4-FFF2-40B4-BE49-F238E27FC236}">
                <a16:creationId xmlns:a16="http://schemas.microsoft.com/office/drawing/2014/main" id="{B2DD3CC9-1509-422F-A36C-6DD351390704}"/>
              </a:ext>
            </a:extLst>
          </p:cNvPr>
          <p:cNvSpPr>
            <a:spLocks noChangeShapeType="1"/>
          </p:cNvSpPr>
          <p:nvPr/>
        </p:nvSpPr>
        <p:spPr bwMode="auto">
          <a:xfrm flipH="1" flipV="1">
            <a:off x="6804248" y="5229200"/>
            <a:ext cx="576064" cy="4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highlight>
                <a:srgbClr val="FFFF00"/>
              </a:highlight>
            </a:endParaRPr>
          </a:p>
        </p:txBody>
      </p:sp>
      <p:sp>
        <p:nvSpPr>
          <p:cNvPr id="6" name="Text Box 10">
            <a:extLst>
              <a:ext uri="{FF2B5EF4-FFF2-40B4-BE49-F238E27FC236}">
                <a16:creationId xmlns:a16="http://schemas.microsoft.com/office/drawing/2014/main" id="{DF27BD8B-DB50-4B57-ACED-1A9756517B3B}"/>
              </a:ext>
            </a:extLst>
          </p:cNvPr>
          <p:cNvSpPr txBox="1">
            <a:spLocks noChangeArrowheads="1"/>
          </p:cNvSpPr>
          <p:nvPr/>
        </p:nvSpPr>
        <p:spPr bwMode="auto">
          <a:xfrm>
            <a:off x="7236296" y="5638800"/>
            <a:ext cx="1835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solidFill>
                  <a:srgbClr val="FF0000"/>
                </a:solidFill>
                <a:latin typeface="Arial" panose="020B0604020202020204" pitchFamily="34" charset="0"/>
              </a:rPr>
              <a:t>Effect of work hours on next period</a:t>
            </a:r>
            <a:r>
              <a:rPr lang="ja-JP" altLang="en-US" sz="1800" b="1" dirty="0">
                <a:solidFill>
                  <a:srgbClr val="FF0000"/>
                </a:solidFill>
                <a:latin typeface="Arial" panose="020B0604020202020204" pitchFamily="34" charset="0"/>
              </a:rPr>
              <a:t>’</a:t>
            </a:r>
            <a:r>
              <a:rPr lang="en-US" altLang="ja-JP" sz="1800" b="1" dirty="0">
                <a:solidFill>
                  <a:srgbClr val="FF0000"/>
                </a:solidFill>
                <a:latin typeface="Arial" panose="020B0604020202020204" pitchFamily="34" charset="0"/>
              </a:rPr>
              <a:t>s Human Capital</a:t>
            </a:r>
            <a:endParaRPr lang="en-US" altLang="en-US" sz="18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69022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1C29-170B-4291-8024-3714C5197014}"/>
              </a:ext>
            </a:extLst>
          </p:cNvPr>
          <p:cNvSpPr>
            <a:spLocks noGrp="1"/>
          </p:cNvSpPr>
          <p:nvPr>
            <p:ph type="title"/>
          </p:nvPr>
        </p:nvSpPr>
        <p:spPr>
          <a:xfrm>
            <a:off x="0" y="0"/>
            <a:ext cx="9144000" cy="764704"/>
          </a:xfrm>
        </p:spPr>
        <p:txBody>
          <a:bodyPr/>
          <a:lstStyle/>
          <a:p>
            <a:r>
              <a:rPr lang="en-AU" sz="3400" dirty="0"/>
              <a:t>Extension: Work experience builds </a:t>
            </a:r>
            <a:r>
              <a:rPr lang="en-AU" sz="3400" b="1" dirty="0">
                <a:solidFill>
                  <a:srgbClr val="00B050"/>
                </a:solidFill>
              </a:rPr>
              <a:t>Human Capital</a:t>
            </a:r>
            <a:endParaRPr lang="en-AU" sz="3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F1D606-A24A-4AFE-AEF4-238E6C0A9946}"/>
                  </a:ext>
                </a:extLst>
              </p:cNvPr>
              <p:cNvSpPr>
                <a:spLocks noGrp="1"/>
              </p:cNvSpPr>
              <p:nvPr>
                <p:ph idx="1"/>
              </p:nvPr>
            </p:nvSpPr>
            <p:spPr>
              <a:xfrm>
                <a:off x="179512" y="908720"/>
                <a:ext cx="8784976" cy="5949280"/>
              </a:xfrm>
            </p:spPr>
            <p:txBody>
              <a:bodyPr/>
              <a:lstStyle/>
              <a:p>
                <a:r>
                  <a:rPr lang="en-AU" dirty="0"/>
                  <a:t>FOCs again:</a:t>
                </a:r>
              </a:p>
              <a:p>
                <a:pPr marL="0" indent="0">
                  <a:buNone/>
                </a:pPr>
                <a:r>
                  <a:rPr lang="en-AU" sz="2800" dirty="0">
                    <a:solidFill>
                      <a:srgbClr val="000000"/>
                    </a:solidFill>
                  </a:rPr>
                  <a:t>    </a:t>
                </a:r>
                <a14:m>
                  <m:oMath xmlns:m="http://schemas.openxmlformats.org/officeDocument/2006/math">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h</m:t>
                            </m:r>
                          </m:e>
                          <m:sub>
                            <m:r>
                              <a:rPr lang="en-AU" sz="2800" i="1">
                                <a:solidFill>
                                  <a:srgbClr val="000000"/>
                                </a:solidFill>
                                <a:latin typeface="Cambria Math" panose="02040503050406030204" pitchFamily="18" charset="0"/>
                              </a:rPr>
                              <m:t>𝑡</m:t>
                            </m:r>
                          </m:sub>
                        </m:sSub>
                      </m:den>
                    </m:f>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b="0" i="1" smtClean="0">
                            <a:solidFill>
                              <a:srgbClr val="000000"/>
                            </a:solidFill>
                            <a:latin typeface="Cambria Math" panose="02040503050406030204" pitchFamily="18" charset="0"/>
                          </a:rPr>
                          <m:t>−</m:t>
                        </m:r>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b="0" i="1" smtClean="0">
                                <a:solidFill>
                                  <a:srgbClr val="000000"/>
                                </a:solidFill>
                                <a:latin typeface="Cambria Math" panose="02040503050406030204" pitchFamily="18" charset="0"/>
                              </a:rPr>
                              <m:t>𝑙</m:t>
                            </m:r>
                          </m:e>
                          <m:sub>
                            <m:r>
                              <a:rPr lang="en-AU" sz="2800" i="1">
                                <a:solidFill>
                                  <a:srgbClr val="000000"/>
                                </a:solidFill>
                                <a:latin typeface="Cambria Math" panose="02040503050406030204" pitchFamily="18" charset="0"/>
                              </a:rPr>
                              <m:t>𝑡</m:t>
                            </m:r>
                          </m:sub>
                        </m:sSub>
                      </m:sub>
                    </m:sSub>
                    <m:r>
                      <a:rPr lang="en-AU" sz="2800" i="1">
                        <a:solidFill>
                          <a:srgbClr val="000000"/>
                        </a:solidFill>
                        <a:latin typeface="Cambria Math" panose="02040503050406030204" pitchFamily="18" charset="0"/>
                      </a:rPr>
                      <m:t>+</m:t>
                    </m:r>
                    <m:r>
                      <a:rPr lang="en-AU" sz="2800" i="1" smtClean="0">
                        <a:solidFill>
                          <a:srgbClr val="000000"/>
                        </a:solidFill>
                        <a:latin typeface="Cambria Math" panose="02040503050406030204" pitchFamily="18" charset="0"/>
                        <a:ea typeface="Cambria Math" panose="02040503050406030204" pitchFamily="18" charset="0"/>
                      </a:rPr>
                      <m:t>𝛽</m:t>
                    </m:r>
                    <m:d>
                      <m:dPr>
                        <m:ctrlPr>
                          <a:rPr lang="en-AU" sz="2800" i="1">
                            <a:solidFill>
                              <a:srgbClr val="000000"/>
                            </a:solidFill>
                            <a:latin typeface="Cambria Math" panose="02040503050406030204" pitchFamily="18" charset="0"/>
                          </a:rPr>
                        </m:ctrlPr>
                      </m:dPr>
                      <m:e>
                        <m:r>
                          <a:rPr lang="en-AU" sz="2800" i="1">
                            <a:solidFill>
                              <a:srgbClr val="000000"/>
                            </a:solidFill>
                            <a:latin typeface="Cambria Math" panose="02040503050406030204" pitchFamily="18" charset="0"/>
                          </a:rPr>
                          <m:t>1+</m:t>
                        </m:r>
                        <m:r>
                          <a:rPr lang="en-AU" sz="2800" i="1">
                            <a:solidFill>
                              <a:srgbClr val="000000"/>
                            </a:solidFill>
                            <a:latin typeface="Cambria Math" panose="02040503050406030204" pitchFamily="18" charset="0"/>
                          </a:rPr>
                          <m:t>𝑟</m:t>
                        </m:r>
                      </m:e>
                    </m:d>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𝑤</m:t>
                        </m:r>
                      </m:e>
                      <m:sub>
                        <m:r>
                          <a:rPr lang="en-AU" sz="2800" i="1">
                            <a:solidFill>
                              <a:srgbClr val="000000"/>
                            </a:solidFill>
                            <a:latin typeface="Cambria Math" panose="02040503050406030204" pitchFamily="18" charset="0"/>
                          </a:rPr>
                          <m:t>𝑡</m:t>
                        </m:r>
                      </m:sub>
                    </m:sSub>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𝐸</m:t>
                            </m:r>
                          </m:e>
                          <m:sub>
                            <m:r>
                              <a:rPr lang="en-AU" sz="2800" i="1">
                                <a:solidFill>
                                  <a:srgbClr val="000000"/>
                                </a:solidFill>
                                <a:latin typeface="Cambria Math" panose="02040503050406030204" pitchFamily="18" charset="0"/>
                              </a:rPr>
                              <m:t>𝑡</m:t>
                            </m:r>
                          </m:sub>
                        </m:s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𝐴</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den>
                    </m:f>
                    <m:r>
                      <a:rPr lang="en-AU" sz="2800" i="1">
                        <a:solidFill>
                          <a:srgbClr val="000000"/>
                        </a:solidFill>
                        <a:latin typeface="Cambria Math" panose="02040503050406030204" pitchFamily="18" charset="0"/>
                      </a:rPr>
                      <m:t>+</m:t>
                    </m:r>
                    <m:r>
                      <a:rPr lang="en-AU" sz="2800" i="1" smtClean="0">
                        <a:solidFill>
                          <a:srgbClr val="000000"/>
                        </a:solidFill>
                        <a:latin typeface="Cambria Math" panose="02040503050406030204" pitchFamily="18" charset="0"/>
                        <a:ea typeface="Cambria Math" panose="02040503050406030204" pitchFamily="18" charset="0"/>
                      </a:rPr>
                      <m:t>𝛽</m:t>
                    </m:r>
                    <m:f>
                      <m:fPr>
                        <m:ctrlPr>
                          <a:rPr lang="en-AU" sz="2800" i="1" smtClean="0">
                            <a:solidFill>
                              <a:srgbClr val="00B050"/>
                            </a:solidFill>
                            <a:latin typeface="Cambria Math" panose="02040503050406030204" pitchFamily="18" charset="0"/>
                          </a:rPr>
                        </m:ctrlPr>
                      </m:fPr>
                      <m:num>
                        <m:r>
                          <a:rPr lang="en-AU" sz="2800" i="1">
                            <a:solidFill>
                              <a:srgbClr val="00B050"/>
                            </a:solidFill>
                            <a:latin typeface="Cambria Math" panose="02040503050406030204" pitchFamily="18" charset="0"/>
                          </a:rPr>
                          <m:t>𝜕</m:t>
                        </m:r>
                        <m:sSub>
                          <m:sSubPr>
                            <m:ctrlPr>
                              <a:rPr lang="en-AU" sz="2800" i="1">
                                <a:solidFill>
                                  <a:srgbClr val="00B050"/>
                                </a:solidFill>
                                <a:latin typeface="Cambria Math" panose="02040503050406030204" pitchFamily="18" charset="0"/>
                              </a:rPr>
                            </m:ctrlPr>
                          </m:sSubPr>
                          <m:e>
                            <m:r>
                              <a:rPr lang="en-AU" sz="2800" i="1">
                                <a:solidFill>
                                  <a:srgbClr val="00B050"/>
                                </a:solidFill>
                                <a:latin typeface="Cambria Math" panose="02040503050406030204" pitchFamily="18" charset="0"/>
                              </a:rPr>
                              <m:t>𝐾</m:t>
                            </m:r>
                          </m:e>
                          <m:sub>
                            <m:r>
                              <a:rPr lang="en-AU" sz="2800" i="1">
                                <a:solidFill>
                                  <a:srgbClr val="00B050"/>
                                </a:solidFill>
                                <a:latin typeface="Cambria Math" panose="02040503050406030204" pitchFamily="18" charset="0"/>
                              </a:rPr>
                              <m:t>𝑡</m:t>
                            </m:r>
                            <m:r>
                              <a:rPr lang="en-AU" sz="2800" i="1">
                                <a:solidFill>
                                  <a:srgbClr val="00B050"/>
                                </a:solidFill>
                                <a:latin typeface="Cambria Math" panose="02040503050406030204" pitchFamily="18" charset="0"/>
                              </a:rPr>
                              <m:t>+1</m:t>
                            </m:r>
                          </m:sub>
                        </m:sSub>
                      </m:num>
                      <m:den>
                        <m:r>
                          <a:rPr lang="en-AU" sz="2800" i="1">
                            <a:solidFill>
                              <a:srgbClr val="00B050"/>
                            </a:solidFill>
                            <a:latin typeface="Cambria Math" panose="02040503050406030204" pitchFamily="18" charset="0"/>
                          </a:rPr>
                          <m:t>𝜕</m:t>
                        </m:r>
                        <m:sSub>
                          <m:sSubPr>
                            <m:ctrlPr>
                              <a:rPr lang="en-AU" sz="2800" i="1">
                                <a:solidFill>
                                  <a:srgbClr val="00B050"/>
                                </a:solidFill>
                                <a:latin typeface="Cambria Math" panose="02040503050406030204" pitchFamily="18" charset="0"/>
                              </a:rPr>
                            </m:ctrlPr>
                          </m:sSubPr>
                          <m:e>
                            <m:r>
                              <a:rPr lang="en-AU" sz="2800" i="1">
                                <a:solidFill>
                                  <a:srgbClr val="00B050"/>
                                </a:solidFill>
                                <a:latin typeface="Cambria Math" panose="02040503050406030204" pitchFamily="18" charset="0"/>
                              </a:rPr>
                              <m:t>h</m:t>
                            </m:r>
                          </m:e>
                          <m:sub>
                            <m:r>
                              <a:rPr lang="en-AU" sz="2800" i="1">
                                <a:solidFill>
                                  <a:srgbClr val="00B050"/>
                                </a:solidFill>
                                <a:latin typeface="Cambria Math" panose="02040503050406030204" pitchFamily="18" charset="0"/>
                              </a:rPr>
                              <m:t>𝑡</m:t>
                            </m:r>
                          </m:sub>
                        </m:sSub>
                      </m:den>
                    </m:f>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𝐸</m:t>
                            </m:r>
                          </m:e>
                          <m:sub>
                            <m:r>
                              <a:rPr lang="en-AU" sz="2800" i="1">
                                <a:solidFill>
                                  <a:srgbClr val="000000"/>
                                </a:solidFill>
                                <a:latin typeface="Cambria Math" panose="02040503050406030204" pitchFamily="18" charset="0"/>
                              </a:rPr>
                              <m:t>𝑡</m:t>
                            </m:r>
                          </m:sub>
                        </m:s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𝐾</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den>
                    </m:f>
                    <m:r>
                      <a:rPr lang="en-AU" sz="2800" i="1">
                        <a:solidFill>
                          <a:srgbClr val="000000"/>
                        </a:solidFill>
                        <a:latin typeface="Cambria Math" panose="02040503050406030204" pitchFamily="18" charset="0"/>
                      </a:rPr>
                      <m:t>=0</m:t>
                    </m:r>
                  </m:oMath>
                </a14:m>
                <a:endParaRPr lang="en-AU" sz="2800" i="1" dirty="0">
                  <a:solidFill>
                    <a:srgbClr val="000000"/>
                  </a:solidFill>
                  <a:latin typeface="Cambria Math" panose="02040503050406030204" pitchFamily="18" charset="0"/>
                </a:endParaRPr>
              </a:p>
              <a:p>
                <a:pPr marL="0" indent="0">
                  <a:buNone/>
                </a:pPr>
                <a:endParaRPr lang="en-AU" sz="800" i="1" dirty="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AU" sz="2400" i="1">
                              <a:solidFill>
                                <a:srgbClr val="000000"/>
                              </a:solidFill>
                              <a:latin typeface="Cambria Math" panose="02040503050406030204" pitchFamily="18" charset="0"/>
                            </a:rPr>
                          </m:ctrlPr>
                        </m:fPr>
                        <m:num>
                          <m:r>
                            <a:rPr lang="en-AU" sz="2400" i="1">
                              <a:solidFill>
                                <a:srgbClr val="000000"/>
                              </a:solidFill>
                              <a:latin typeface="Cambria Math" panose="02040503050406030204" pitchFamily="18" charset="0"/>
                            </a:rPr>
                            <m:t>𝜕</m:t>
                          </m:r>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𝑉</m:t>
                              </m:r>
                            </m:e>
                            <m:sub>
                              <m:r>
                                <a:rPr lang="en-AU" sz="2400" i="1">
                                  <a:solidFill>
                                    <a:srgbClr val="000000"/>
                                  </a:solidFill>
                                  <a:latin typeface="Cambria Math" panose="02040503050406030204" pitchFamily="18" charset="0"/>
                                </a:rPr>
                                <m:t>𝑡</m:t>
                              </m:r>
                            </m:sub>
                          </m:sSub>
                        </m:num>
                        <m:den>
                          <m:r>
                            <a:rPr lang="en-AU" sz="2400" i="1">
                              <a:solidFill>
                                <a:srgbClr val="000000"/>
                              </a:solidFill>
                              <a:latin typeface="Cambria Math" panose="02040503050406030204" pitchFamily="18" charset="0"/>
                            </a:rPr>
                            <m:t>𝜕</m:t>
                          </m:r>
                          <m:sSub>
                            <m:sSubPr>
                              <m:ctrlPr>
                                <a:rPr lang="en-AU" sz="2400" i="1">
                                  <a:solidFill>
                                    <a:srgbClr val="000000"/>
                                  </a:solidFill>
                                  <a:latin typeface="Cambria Math" panose="02040503050406030204" pitchFamily="18" charset="0"/>
                                </a:rPr>
                              </m:ctrlPr>
                            </m:sSubPr>
                            <m:e>
                              <m:r>
                                <a:rPr lang="en-AU" sz="2400" b="0" i="1" smtClean="0">
                                  <a:solidFill>
                                    <a:srgbClr val="000000"/>
                                  </a:solidFill>
                                  <a:latin typeface="Cambria Math" panose="02040503050406030204" pitchFamily="18" charset="0"/>
                                </a:rPr>
                                <m:t>𝑐</m:t>
                              </m:r>
                            </m:e>
                            <m:sub>
                              <m:r>
                                <a:rPr lang="en-AU" sz="2400" i="1">
                                  <a:solidFill>
                                    <a:srgbClr val="000000"/>
                                  </a:solidFill>
                                  <a:latin typeface="Cambria Math" panose="02040503050406030204" pitchFamily="18" charset="0"/>
                                </a:rPr>
                                <m:t>𝑡</m:t>
                              </m:r>
                            </m:sub>
                          </m:sSub>
                        </m:den>
                      </m:f>
                      <m:r>
                        <a:rPr lang="en-AU" sz="2400" i="1">
                          <a:solidFill>
                            <a:srgbClr val="000000"/>
                          </a:solidFill>
                          <a:latin typeface="Cambria Math" panose="02040503050406030204" pitchFamily="18" charset="0"/>
                        </a:rPr>
                        <m:t>=</m:t>
                      </m:r>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𝑢</m:t>
                          </m:r>
                        </m:e>
                        <m:sub>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𝑐</m:t>
                              </m:r>
                            </m:e>
                            <m:sub>
                              <m:r>
                                <a:rPr lang="en-AU" sz="2400" i="1">
                                  <a:solidFill>
                                    <a:srgbClr val="000000"/>
                                  </a:solidFill>
                                  <a:latin typeface="Cambria Math" panose="02040503050406030204" pitchFamily="18" charset="0"/>
                                </a:rPr>
                                <m:t>𝑡</m:t>
                              </m:r>
                            </m:sub>
                          </m:sSub>
                        </m:sub>
                      </m:sSub>
                      <m:r>
                        <a:rPr lang="en-AU" sz="2400" i="1">
                          <a:solidFill>
                            <a:srgbClr val="000000"/>
                          </a:solidFill>
                          <a:latin typeface="Cambria Math" panose="02040503050406030204" pitchFamily="18" charset="0"/>
                        </a:rPr>
                        <m:t>−</m:t>
                      </m:r>
                      <m:r>
                        <a:rPr lang="en-AU" sz="2400" i="1" smtClean="0">
                          <a:solidFill>
                            <a:srgbClr val="000000"/>
                          </a:solidFill>
                          <a:latin typeface="Cambria Math" panose="02040503050406030204" pitchFamily="18" charset="0"/>
                          <a:ea typeface="Cambria Math" panose="02040503050406030204" pitchFamily="18" charset="0"/>
                        </a:rPr>
                        <m:t>𝛽</m:t>
                      </m:r>
                      <m:r>
                        <a:rPr lang="en-AU" sz="2400" i="1">
                          <a:solidFill>
                            <a:srgbClr val="000000"/>
                          </a:solidFill>
                          <a:latin typeface="Cambria Math" panose="02040503050406030204" pitchFamily="18" charset="0"/>
                        </a:rPr>
                        <m:t>(1+</m:t>
                      </m:r>
                      <m:r>
                        <a:rPr lang="en-AU" sz="2400" i="1">
                          <a:solidFill>
                            <a:srgbClr val="000000"/>
                          </a:solidFill>
                          <a:latin typeface="Cambria Math" panose="02040503050406030204" pitchFamily="18" charset="0"/>
                        </a:rPr>
                        <m:t>𝑟</m:t>
                      </m:r>
                      <m:r>
                        <a:rPr lang="en-AU" sz="2400" i="1">
                          <a:solidFill>
                            <a:srgbClr val="000000"/>
                          </a:solidFill>
                          <a:latin typeface="Cambria Math" panose="02040503050406030204" pitchFamily="18" charset="0"/>
                        </a:rPr>
                        <m:t>)</m:t>
                      </m:r>
                      <m:f>
                        <m:fPr>
                          <m:ctrlPr>
                            <a:rPr lang="en-AU" sz="2400" i="1">
                              <a:solidFill>
                                <a:srgbClr val="000000"/>
                              </a:solidFill>
                              <a:latin typeface="Cambria Math" panose="02040503050406030204" pitchFamily="18" charset="0"/>
                            </a:rPr>
                          </m:ctrlPr>
                        </m:fPr>
                        <m:num>
                          <m:r>
                            <a:rPr lang="en-AU" sz="2400" i="1">
                              <a:solidFill>
                                <a:srgbClr val="000000"/>
                              </a:solidFill>
                              <a:latin typeface="Cambria Math" panose="02040503050406030204" pitchFamily="18" charset="0"/>
                            </a:rPr>
                            <m:t>𝜕</m:t>
                          </m:r>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𝐸</m:t>
                              </m:r>
                            </m:e>
                            <m:sub>
                              <m:r>
                                <a:rPr lang="en-AU" sz="2400" i="1">
                                  <a:solidFill>
                                    <a:srgbClr val="000000"/>
                                  </a:solidFill>
                                  <a:latin typeface="Cambria Math" panose="02040503050406030204" pitchFamily="18" charset="0"/>
                                </a:rPr>
                                <m:t>𝑡</m:t>
                              </m:r>
                            </m:sub>
                          </m:sSub>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𝑉</m:t>
                              </m:r>
                            </m:e>
                            <m:sub>
                              <m:r>
                                <a:rPr lang="en-AU" sz="2400" i="1">
                                  <a:solidFill>
                                    <a:srgbClr val="000000"/>
                                  </a:solidFill>
                                  <a:latin typeface="Cambria Math" panose="02040503050406030204" pitchFamily="18" charset="0"/>
                                </a:rPr>
                                <m:t>𝑡</m:t>
                              </m:r>
                              <m:r>
                                <a:rPr lang="en-AU" sz="2400" i="1">
                                  <a:solidFill>
                                    <a:srgbClr val="000000"/>
                                  </a:solidFill>
                                  <a:latin typeface="Cambria Math" panose="02040503050406030204" pitchFamily="18" charset="0"/>
                                </a:rPr>
                                <m:t>+1</m:t>
                              </m:r>
                            </m:sub>
                          </m:sSub>
                        </m:num>
                        <m:den>
                          <m:r>
                            <a:rPr lang="en-AU" sz="2400" i="1">
                              <a:solidFill>
                                <a:srgbClr val="000000"/>
                              </a:solidFill>
                              <a:latin typeface="Cambria Math" panose="02040503050406030204" pitchFamily="18" charset="0"/>
                            </a:rPr>
                            <m:t>𝜕</m:t>
                          </m:r>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𝐴</m:t>
                              </m:r>
                            </m:e>
                            <m:sub>
                              <m:r>
                                <a:rPr lang="en-AU" sz="2400" i="1">
                                  <a:solidFill>
                                    <a:srgbClr val="000000"/>
                                  </a:solidFill>
                                  <a:latin typeface="Cambria Math" panose="02040503050406030204" pitchFamily="18" charset="0"/>
                                </a:rPr>
                                <m:t>𝑡</m:t>
                              </m:r>
                              <m:r>
                                <a:rPr lang="en-AU" sz="2400" i="1">
                                  <a:solidFill>
                                    <a:srgbClr val="000000"/>
                                  </a:solidFill>
                                  <a:latin typeface="Cambria Math" panose="02040503050406030204" pitchFamily="18" charset="0"/>
                                </a:rPr>
                                <m:t>+1</m:t>
                              </m:r>
                            </m:sub>
                          </m:sSub>
                        </m:den>
                      </m:f>
                      <m:r>
                        <a:rPr lang="en-AU" sz="2400" i="1">
                          <a:solidFill>
                            <a:srgbClr val="000000"/>
                          </a:solidFill>
                          <a:latin typeface="Cambria Math" panose="02040503050406030204" pitchFamily="18" charset="0"/>
                        </a:rPr>
                        <m:t>=0</m:t>
                      </m:r>
                    </m:oMath>
                  </m:oMathPara>
                </a14:m>
                <a:endParaRPr lang="en-AU" sz="2400" dirty="0"/>
              </a:p>
              <a:p>
                <a:r>
                  <a:rPr lang="en-AU" dirty="0"/>
                  <a:t>Take ratio to get MRS condition:</a:t>
                </a:r>
              </a:p>
              <a:p>
                <a:pPr marL="0" indent="0">
                  <a:buNone/>
                </a:pPr>
                <a14:m>
                  <m:oMathPara xmlns:m="http://schemas.openxmlformats.org/officeDocument/2006/math">
                    <m:oMathParaPr>
                      <m:jc m:val="centerGroup"/>
                    </m:oMathParaPr>
                    <m:oMath xmlns:m="http://schemas.openxmlformats.org/officeDocument/2006/math">
                      <m:r>
                        <a:rPr lang="en-AU" sz="2800" i="1">
                          <a:solidFill>
                            <a:srgbClr val="000000"/>
                          </a:solidFill>
                          <a:latin typeface="Cambria Math" panose="02040503050406030204" pitchFamily="18" charset="0"/>
                        </a:rPr>
                        <m:t>𝑀𝑅</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𝑆</m:t>
                          </m:r>
                        </m:e>
                        <m:sub>
                          <m:r>
                            <a:rPr lang="en-AU" sz="2800" i="1">
                              <a:solidFill>
                                <a:srgbClr val="000000"/>
                              </a:solidFill>
                              <a:latin typeface="Cambria Math" panose="02040503050406030204" pitchFamily="18" charset="0"/>
                            </a:rPr>
                            <m:t>𝑐</m:t>
                          </m:r>
                          <m:r>
                            <a:rPr lang="en-AU" sz="2800" i="1">
                              <a:solidFill>
                                <a:srgbClr val="000000"/>
                              </a:solidFill>
                              <a:latin typeface="Cambria Math" panose="02040503050406030204" pitchFamily="18" charset="0"/>
                            </a:rPr>
                            <m:t>,</m:t>
                          </m:r>
                          <m:r>
                            <a:rPr lang="en-AU" sz="2800" i="1">
                              <a:solidFill>
                                <a:srgbClr val="000000"/>
                              </a:solidFill>
                              <a:latin typeface="Cambria Math" panose="02040503050406030204" pitchFamily="18" charset="0"/>
                            </a:rPr>
                            <m:t>𝑙</m:t>
                          </m:r>
                        </m:sub>
                      </m:sSub>
                      <m:r>
                        <a:rPr lang="en-AU" sz="2800" i="1">
                          <a:solidFill>
                            <a:srgbClr val="000000"/>
                          </a:solidFill>
                          <a:latin typeface="Cambria Math" panose="02040503050406030204" pitchFamily="18" charset="0"/>
                        </a:rPr>
                        <m:t>=</m:t>
                      </m:r>
                      <m:f>
                        <m:fPr>
                          <m:ctrlPr>
                            <a:rPr lang="en-AU" sz="2800" i="1">
                              <a:solidFill>
                                <a:srgbClr val="000000"/>
                              </a:solidFill>
                              <a:latin typeface="Cambria Math" panose="02040503050406030204" pitchFamily="18" charset="0"/>
                            </a:rPr>
                          </m:ctrlPr>
                        </m:fPr>
                        <m:num>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b="0" i="1" smtClean="0">
                                      <a:solidFill>
                                        <a:srgbClr val="000000"/>
                                      </a:solidFill>
                                      <a:latin typeface="Cambria Math" panose="02040503050406030204" pitchFamily="18" charset="0"/>
                                    </a:rPr>
                                    <m:t>𝑙</m:t>
                                  </m:r>
                                </m:e>
                                <m:sub>
                                  <m:r>
                                    <a:rPr lang="en-AU" sz="2800" i="1">
                                      <a:solidFill>
                                        <a:srgbClr val="000000"/>
                                      </a:solidFill>
                                      <a:latin typeface="Cambria Math" panose="02040503050406030204" pitchFamily="18" charset="0"/>
                                    </a:rPr>
                                    <m:t>𝑡</m:t>
                                  </m:r>
                                </m:sub>
                              </m:sSub>
                            </m:sub>
                          </m:sSub>
                        </m:num>
                        <m:den>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𝑐</m:t>
                                  </m:r>
                                </m:e>
                                <m:sub>
                                  <m:r>
                                    <a:rPr lang="en-AU" sz="2800" i="1">
                                      <a:solidFill>
                                        <a:srgbClr val="000000"/>
                                      </a:solidFill>
                                      <a:latin typeface="Cambria Math" panose="02040503050406030204" pitchFamily="18" charset="0"/>
                                    </a:rPr>
                                    <m:t>𝑡</m:t>
                                  </m:r>
                                </m:sub>
                              </m:sSub>
                            </m:sub>
                          </m:sSub>
                        </m:den>
                      </m:f>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𝑤</m:t>
                          </m:r>
                        </m:e>
                        <m:sub>
                          <m:r>
                            <a:rPr lang="en-AU" sz="2800" i="1">
                              <a:solidFill>
                                <a:srgbClr val="000000"/>
                              </a:solidFill>
                              <a:latin typeface="Cambria Math" panose="02040503050406030204" pitchFamily="18" charset="0"/>
                            </a:rPr>
                            <m:t>𝑡</m:t>
                          </m:r>
                        </m:sub>
                      </m:sSub>
                      <m:r>
                        <a:rPr lang="en-AU" sz="2800" i="1">
                          <a:solidFill>
                            <a:srgbClr val="000000"/>
                          </a:solidFill>
                          <a:latin typeface="Cambria Math" panose="02040503050406030204" pitchFamily="18" charset="0"/>
                        </a:rPr>
                        <m:t>+</m:t>
                      </m:r>
                      <m:f>
                        <m:fPr>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1</m:t>
                          </m:r>
                        </m:num>
                        <m:den>
                          <m:r>
                            <a:rPr lang="en-AU" sz="2800" i="1">
                              <a:solidFill>
                                <a:srgbClr val="000000"/>
                              </a:solidFill>
                              <a:latin typeface="Cambria Math" panose="02040503050406030204" pitchFamily="18" charset="0"/>
                            </a:rPr>
                            <m:t>1+</m:t>
                          </m:r>
                          <m:r>
                            <a:rPr lang="en-AU" sz="2800" i="1">
                              <a:solidFill>
                                <a:srgbClr val="000000"/>
                              </a:solidFill>
                              <a:latin typeface="Cambria Math" panose="02040503050406030204" pitchFamily="18" charset="0"/>
                            </a:rPr>
                            <m:t>𝑟</m:t>
                          </m:r>
                        </m:den>
                      </m:f>
                      <m:d>
                        <m:dPr>
                          <m:begChr m:val="["/>
                          <m:endChr m:val="]"/>
                          <m:ctrlPr>
                            <a:rPr lang="en-AU" sz="2800" i="1">
                              <a:solidFill>
                                <a:srgbClr val="000000"/>
                              </a:solidFill>
                              <a:latin typeface="Cambria Math" panose="02040503050406030204" pitchFamily="18" charset="0"/>
                            </a:rPr>
                          </m:ctrlPr>
                        </m:dPr>
                        <m:e>
                          <m:f>
                            <m:fPr>
                              <m:ctrlPr>
                                <a:rPr lang="en-AU" sz="2800" i="1" smtClean="0">
                                  <a:solidFill>
                                    <a:srgbClr val="00B050"/>
                                  </a:solidFill>
                                  <a:latin typeface="Cambria Math" panose="02040503050406030204" pitchFamily="18" charset="0"/>
                                </a:rPr>
                              </m:ctrlPr>
                            </m:fPr>
                            <m:num>
                              <m:r>
                                <a:rPr lang="en-AU" sz="2800" i="1">
                                  <a:solidFill>
                                    <a:srgbClr val="00B050"/>
                                  </a:solidFill>
                                  <a:latin typeface="Cambria Math" panose="02040503050406030204" pitchFamily="18" charset="0"/>
                                </a:rPr>
                                <m:t>𝜕</m:t>
                              </m:r>
                              <m:sSub>
                                <m:sSubPr>
                                  <m:ctrlPr>
                                    <a:rPr lang="en-AU" sz="2800" i="1">
                                      <a:solidFill>
                                        <a:srgbClr val="00B050"/>
                                      </a:solidFill>
                                      <a:latin typeface="Cambria Math" panose="02040503050406030204" pitchFamily="18" charset="0"/>
                                    </a:rPr>
                                  </m:ctrlPr>
                                </m:sSubPr>
                                <m:e>
                                  <m:r>
                                    <a:rPr lang="en-AU" sz="2800" i="1">
                                      <a:solidFill>
                                        <a:srgbClr val="00B050"/>
                                      </a:solidFill>
                                      <a:latin typeface="Cambria Math" panose="02040503050406030204" pitchFamily="18" charset="0"/>
                                    </a:rPr>
                                    <m:t>𝐾</m:t>
                                  </m:r>
                                </m:e>
                                <m:sub>
                                  <m:r>
                                    <a:rPr lang="en-AU" sz="2800" i="1">
                                      <a:solidFill>
                                        <a:srgbClr val="00B050"/>
                                      </a:solidFill>
                                      <a:latin typeface="Cambria Math" panose="02040503050406030204" pitchFamily="18" charset="0"/>
                                    </a:rPr>
                                    <m:t>𝑡</m:t>
                                  </m:r>
                                  <m:r>
                                    <a:rPr lang="en-AU" sz="2800" i="1">
                                      <a:solidFill>
                                        <a:srgbClr val="00B050"/>
                                      </a:solidFill>
                                      <a:latin typeface="Cambria Math" panose="02040503050406030204" pitchFamily="18" charset="0"/>
                                    </a:rPr>
                                    <m:t>+1</m:t>
                                  </m:r>
                                </m:sub>
                              </m:sSub>
                            </m:num>
                            <m:den>
                              <m:r>
                                <a:rPr lang="en-AU" sz="2800" i="1">
                                  <a:solidFill>
                                    <a:srgbClr val="00B050"/>
                                  </a:solidFill>
                                  <a:latin typeface="Cambria Math" panose="02040503050406030204" pitchFamily="18" charset="0"/>
                                </a:rPr>
                                <m:t>𝜕</m:t>
                              </m:r>
                              <m:sSub>
                                <m:sSubPr>
                                  <m:ctrlPr>
                                    <a:rPr lang="en-AU" sz="2800" i="1">
                                      <a:solidFill>
                                        <a:srgbClr val="00B050"/>
                                      </a:solidFill>
                                      <a:latin typeface="Cambria Math" panose="02040503050406030204" pitchFamily="18" charset="0"/>
                                    </a:rPr>
                                  </m:ctrlPr>
                                </m:sSubPr>
                                <m:e>
                                  <m:r>
                                    <a:rPr lang="en-AU" sz="2800" i="1">
                                      <a:solidFill>
                                        <a:srgbClr val="00B050"/>
                                      </a:solidFill>
                                      <a:latin typeface="Cambria Math" panose="02040503050406030204" pitchFamily="18" charset="0"/>
                                    </a:rPr>
                                    <m:t>h</m:t>
                                  </m:r>
                                </m:e>
                                <m:sub>
                                  <m:r>
                                    <a:rPr lang="en-AU" sz="2800" i="1">
                                      <a:solidFill>
                                        <a:srgbClr val="00B050"/>
                                      </a:solidFill>
                                      <a:latin typeface="Cambria Math" panose="02040503050406030204" pitchFamily="18" charset="0"/>
                                    </a:rPr>
                                    <m:t>𝑡</m:t>
                                  </m:r>
                                </m:sub>
                              </m:sSub>
                            </m:den>
                          </m:f>
                        </m:e>
                      </m:d>
                      <m:f>
                        <m:fPr>
                          <m:ctrlPr>
                            <a:rPr lang="en-AU" sz="2800" i="1">
                              <a:solidFill>
                                <a:srgbClr val="000000"/>
                              </a:solidFill>
                              <a:latin typeface="Cambria Math" panose="02040503050406030204" pitchFamily="18" charset="0"/>
                            </a:rPr>
                          </m:ctrlPr>
                        </m:fPr>
                        <m:num>
                          <m:f>
                            <m:fPr>
                              <m:type m:val="lin"/>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𝐸</m:t>
                                  </m:r>
                                </m:e>
                                <m:sub>
                                  <m:r>
                                    <a:rPr lang="en-AU" sz="2800" i="1">
                                      <a:solidFill>
                                        <a:srgbClr val="000000"/>
                                      </a:solidFill>
                                      <a:latin typeface="Cambria Math" panose="02040503050406030204" pitchFamily="18" charset="0"/>
                                    </a:rPr>
                                    <m:t>𝑡</m:t>
                                  </m:r>
                                </m:sub>
                              </m:s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𝐾</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den>
                          </m:f>
                        </m:num>
                        <m:den>
                          <m:f>
                            <m:fPr>
                              <m:type m:val="lin"/>
                              <m:ctrlPr>
                                <a:rPr lang="en-AU" sz="2800" i="1">
                                  <a:solidFill>
                                    <a:srgbClr val="000000"/>
                                  </a:solidFill>
                                  <a:latin typeface="Cambria Math" panose="02040503050406030204" pitchFamily="18" charset="0"/>
                                </a:rPr>
                              </m:ctrlPr>
                            </m:fPr>
                            <m:num>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𝐸</m:t>
                                  </m:r>
                                </m:e>
                                <m:sub>
                                  <m:r>
                                    <a:rPr lang="en-AU" sz="2800" i="1">
                                      <a:solidFill>
                                        <a:srgbClr val="000000"/>
                                      </a:solidFill>
                                      <a:latin typeface="Cambria Math" panose="02040503050406030204" pitchFamily="18" charset="0"/>
                                    </a:rPr>
                                    <m:t>𝑡</m:t>
                                  </m:r>
                                </m:sub>
                              </m:s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𝑉</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num>
                            <m:den>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𝐴</m:t>
                                  </m:r>
                                </m:e>
                                <m:sub>
                                  <m:r>
                                    <a:rPr lang="en-AU" sz="2800" i="1">
                                      <a:solidFill>
                                        <a:srgbClr val="000000"/>
                                      </a:solidFill>
                                      <a:latin typeface="Cambria Math" panose="02040503050406030204" pitchFamily="18" charset="0"/>
                                    </a:rPr>
                                    <m:t>𝑡</m:t>
                                  </m:r>
                                  <m:r>
                                    <a:rPr lang="en-AU" sz="2800" i="1">
                                      <a:solidFill>
                                        <a:srgbClr val="000000"/>
                                      </a:solidFill>
                                      <a:latin typeface="Cambria Math" panose="02040503050406030204" pitchFamily="18" charset="0"/>
                                    </a:rPr>
                                    <m:t>+1</m:t>
                                  </m:r>
                                </m:sub>
                              </m:sSub>
                            </m:den>
                          </m:f>
                        </m:den>
                      </m:f>
                    </m:oMath>
                  </m:oMathPara>
                </a14:m>
                <a:endParaRPr lang="en-AU" sz="2800" dirty="0"/>
              </a:p>
              <a:p>
                <a:pPr marL="0" indent="0">
                  <a:buNone/>
                </a:pPr>
                <a:endParaRPr lang="en-AU" sz="3600" dirty="0"/>
              </a:p>
              <a:p>
                <a:r>
                  <a:rPr lang="en-AU" dirty="0"/>
                  <a:t>The wage is no longer the price of time, which now equals: </a:t>
                </a:r>
                <a:r>
                  <a:rPr lang="en-AU" b="1" i="1" dirty="0" err="1"/>
                  <a:t>w</a:t>
                </a:r>
                <a:r>
                  <a:rPr lang="en-AU" b="1" i="1" baseline="-25000" dirty="0" err="1"/>
                  <a:t>t</a:t>
                </a:r>
                <a:r>
                  <a:rPr lang="en-AU" b="1" i="1" dirty="0"/>
                  <a:t> </a:t>
                </a:r>
                <a:r>
                  <a:rPr lang="en-AU" b="1" dirty="0"/>
                  <a:t>+</a:t>
                </a:r>
                <a:r>
                  <a:rPr lang="en-AU" dirty="0"/>
                  <a:t> </a:t>
                </a:r>
                <a:r>
                  <a:rPr lang="en-AU" b="1" i="1" dirty="0" err="1">
                    <a:solidFill>
                      <a:srgbClr val="00B050"/>
                    </a:solidFill>
                  </a:rPr>
                  <a:t>hc</a:t>
                </a:r>
                <a:r>
                  <a:rPr lang="en-AU" b="1" i="1" baseline="-25000" dirty="0" err="1">
                    <a:solidFill>
                      <a:srgbClr val="00B050"/>
                    </a:solidFill>
                  </a:rPr>
                  <a:t>t</a:t>
                </a:r>
                <a:endParaRPr lang="en-AU" b="1" i="1" dirty="0">
                  <a:solidFill>
                    <a:srgbClr val="00B050"/>
                  </a:solidFill>
                </a:endParaRPr>
              </a:p>
            </p:txBody>
          </p:sp>
        </mc:Choice>
        <mc:Fallback xmlns="">
          <p:sp>
            <p:nvSpPr>
              <p:cNvPr id="3" name="Content Placeholder 2">
                <a:extLst>
                  <a:ext uri="{FF2B5EF4-FFF2-40B4-BE49-F238E27FC236}">
                    <a16:creationId xmlns:a16="http://schemas.microsoft.com/office/drawing/2014/main" id="{26F1D606-A24A-4AFE-AEF4-238E6C0A9946}"/>
                  </a:ext>
                </a:extLst>
              </p:cNvPr>
              <p:cNvSpPr>
                <a:spLocks noGrp="1" noRot="1" noChangeAspect="1" noMove="1" noResize="1" noEditPoints="1" noAdjustHandles="1" noChangeArrowheads="1" noChangeShapeType="1" noTextEdit="1"/>
              </p:cNvSpPr>
              <p:nvPr>
                <p:ph idx="1"/>
              </p:nvPr>
            </p:nvSpPr>
            <p:spPr>
              <a:xfrm>
                <a:off x="179512" y="908720"/>
                <a:ext cx="8784976" cy="5949280"/>
              </a:xfrm>
              <a:blipFill>
                <a:blip r:embed="rId2"/>
                <a:stretch>
                  <a:fillRect l="-1595" t="-1332"/>
                </a:stretch>
              </a:blipFill>
            </p:spPr>
            <p:txBody>
              <a:bodyPr/>
              <a:lstStyle/>
              <a:p>
                <a:r>
                  <a:rPr lang="en-AU">
                    <a:noFill/>
                  </a:rPr>
                  <a:t> </a:t>
                </a:r>
              </a:p>
            </p:txBody>
          </p:sp>
        </mc:Fallback>
      </mc:AlternateContent>
      <p:sp>
        <p:nvSpPr>
          <p:cNvPr id="4" name="Rectangle 8">
            <a:extLst>
              <a:ext uri="{FF2B5EF4-FFF2-40B4-BE49-F238E27FC236}">
                <a16:creationId xmlns:a16="http://schemas.microsoft.com/office/drawing/2014/main" id="{950530CA-9D94-4E40-A74B-7497BA227551}"/>
              </a:ext>
            </a:extLst>
          </p:cNvPr>
          <p:cNvSpPr>
            <a:spLocks noChangeArrowheads="1"/>
          </p:cNvSpPr>
          <p:nvPr/>
        </p:nvSpPr>
        <p:spPr bwMode="auto">
          <a:xfrm>
            <a:off x="5724128" y="1484784"/>
            <a:ext cx="2088232" cy="8640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800" b="1" dirty="0">
              <a:latin typeface="Arial" panose="020B0604020202020204" pitchFamily="34" charset="0"/>
            </a:endParaRPr>
          </a:p>
        </p:txBody>
      </p:sp>
      <p:sp>
        <p:nvSpPr>
          <p:cNvPr id="5" name="Rectangle 1031">
            <a:extLst>
              <a:ext uri="{FF2B5EF4-FFF2-40B4-BE49-F238E27FC236}">
                <a16:creationId xmlns:a16="http://schemas.microsoft.com/office/drawing/2014/main" id="{0C2C409A-1FD8-4A54-ACED-31D408BEF769}"/>
              </a:ext>
            </a:extLst>
          </p:cNvPr>
          <p:cNvSpPr>
            <a:spLocks noChangeArrowheads="1"/>
          </p:cNvSpPr>
          <p:nvPr/>
        </p:nvSpPr>
        <p:spPr bwMode="auto">
          <a:xfrm>
            <a:off x="2195736" y="3756190"/>
            <a:ext cx="1440160" cy="111297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b="1">
              <a:latin typeface="Arial" panose="020B0604020202020204" pitchFamily="34" charset="0"/>
            </a:endParaRPr>
          </a:p>
        </p:txBody>
      </p:sp>
      <p:sp>
        <p:nvSpPr>
          <p:cNvPr id="6" name="Text Box 1034">
            <a:extLst>
              <a:ext uri="{FF2B5EF4-FFF2-40B4-BE49-F238E27FC236}">
                <a16:creationId xmlns:a16="http://schemas.microsoft.com/office/drawing/2014/main" id="{0FF42D5E-CEF6-4DAD-8EDC-E8B5B15B6D34}"/>
              </a:ext>
            </a:extLst>
          </p:cNvPr>
          <p:cNvSpPr txBox="1">
            <a:spLocks noChangeArrowheads="1"/>
          </p:cNvSpPr>
          <p:nvPr/>
        </p:nvSpPr>
        <p:spPr bwMode="auto">
          <a:xfrm>
            <a:off x="467544" y="4869160"/>
            <a:ext cx="43204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200" b="1" dirty="0">
                <a:solidFill>
                  <a:srgbClr val="FF0000"/>
                </a:solidFill>
                <a:latin typeface="Arial" panose="020B0604020202020204" pitchFamily="34" charset="0"/>
              </a:rPr>
              <a:t>Usual MRS = wage condition</a:t>
            </a:r>
          </a:p>
        </p:txBody>
      </p:sp>
      <p:sp>
        <p:nvSpPr>
          <p:cNvPr id="7" name="Rectangle 1032">
            <a:extLst>
              <a:ext uri="{FF2B5EF4-FFF2-40B4-BE49-F238E27FC236}">
                <a16:creationId xmlns:a16="http://schemas.microsoft.com/office/drawing/2014/main" id="{1579DBE8-D38D-4968-897B-385D405F51D8}"/>
              </a:ext>
            </a:extLst>
          </p:cNvPr>
          <p:cNvSpPr>
            <a:spLocks noChangeArrowheads="1"/>
          </p:cNvSpPr>
          <p:nvPr/>
        </p:nvSpPr>
        <p:spPr bwMode="auto">
          <a:xfrm>
            <a:off x="3923928" y="3756190"/>
            <a:ext cx="4608512" cy="1008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10" name="TextBox 9">
            <a:extLst>
              <a:ext uri="{FF2B5EF4-FFF2-40B4-BE49-F238E27FC236}">
                <a16:creationId xmlns:a16="http://schemas.microsoft.com/office/drawing/2014/main" id="{6B1EA093-44DB-40C6-AE1F-17C272D55AE4}"/>
              </a:ext>
            </a:extLst>
          </p:cNvPr>
          <p:cNvSpPr txBox="1"/>
          <p:nvPr/>
        </p:nvSpPr>
        <p:spPr>
          <a:xfrm>
            <a:off x="4644008" y="4764302"/>
            <a:ext cx="4320480" cy="461665"/>
          </a:xfrm>
          <a:prstGeom prst="rect">
            <a:avLst/>
          </a:prstGeom>
          <a:noFill/>
        </p:spPr>
        <p:txBody>
          <a:bodyPr wrap="square" rtlCol="0">
            <a:spAutoFit/>
          </a:bodyPr>
          <a:lstStyle/>
          <a:p>
            <a:r>
              <a:rPr lang="en-AU" sz="2400" b="1" dirty="0">
                <a:solidFill>
                  <a:srgbClr val="00B050"/>
                </a:solidFill>
              </a:rPr>
              <a:t>Human capital return = </a:t>
            </a:r>
            <a:r>
              <a:rPr lang="en-AU" sz="2400" b="1" i="1" dirty="0" err="1">
                <a:solidFill>
                  <a:srgbClr val="00B050"/>
                </a:solidFill>
              </a:rPr>
              <a:t>hc</a:t>
            </a:r>
            <a:r>
              <a:rPr lang="en-AU" sz="2400" b="1" i="1" baseline="-25000" dirty="0" err="1">
                <a:solidFill>
                  <a:srgbClr val="00B050"/>
                </a:solidFill>
              </a:rPr>
              <a:t>t</a:t>
            </a:r>
            <a:endParaRPr lang="en-AU" sz="2400" b="1" i="1" dirty="0">
              <a:solidFill>
                <a:srgbClr val="00B050"/>
              </a:solidFill>
            </a:endParaRPr>
          </a:p>
        </p:txBody>
      </p:sp>
    </p:spTree>
    <p:extLst>
      <p:ext uri="{BB962C8B-B14F-4D97-AF65-F5344CB8AC3E}">
        <p14:creationId xmlns:p14="http://schemas.microsoft.com/office/powerpoint/2010/main" val="362607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5B3D-4C6A-4522-B7CC-87A587408699}"/>
              </a:ext>
            </a:extLst>
          </p:cNvPr>
          <p:cNvSpPr>
            <a:spLocks noGrp="1"/>
          </p:cNvSpPr>
          <p:nvPr>
            <p:ph type="title"/>
          </p:nvPr>
        </p:nvSpPr>
        <p:spPr>
          <a:xfrm>
            <a:off x="457200" y="0"/>
            <a:ext cx="8229600" cy="1417638"/>
          </a:xfrm>
        </p:spPr>
        <p:txBody>
          <a:bodyPr/>
          <a:lstStyle/>
          <a:p>
            <a:r>
              <a:rPr lang="en-AU" dirty="0"/>
              <a:t>Extension: Work experience builds </a:t>
            </a:r>
            <a:r>
              <a:rPr lang="en-AU" b="1" dirty="0">
                <a:solidFill>
                  <a:srgbClr val="00B050"/>
                </a:solidFill>
              </a:rPr>
              <a:t>Human Capital</a:t>
            </a:r>
            <a:endParaRPr lang="en-AU" dirty="0"/>
          </a:p>
        </p:txBody>
      </p:sp>
      <p:sp>
        <p:nvSpPr>
          <p:cNvPr id="3" name="Content Placeholder 2">
            <a:extLst>
              <a:ext uri="{FF2B5EF4-FFF2-40B4-BE49-F238E27FC236}">
                <a16:creationId xmlns:a16="http://schemas.microsoft.com/office/drawing/2014/main" id="{D023D1A3-CB55-496F-8229-97E0176C2D78}"/>
              </a:ext>
            </a:extLst>
          </p:cNvPr>
          <p:cNvSpPr>
            <a:spLocks noGrp="1"/>
          </p:cNvSpPr>
          <p:nvPr>
            <p:ph idx="1"/>
          </p:nvPr>
        </p:nvSpPr>
        <p:spPr>
          <a:xfrm>
            <a:off x="457200" y="1600200"/>
            <a:ext cx="8229600" cy="4709120"/>
          </a:xfrm>
        </p:spPr>
        <p:txBody>
          <a:bodyPr/>
          <a:lstStyle/>
          <a:p>
            <a:r>
              <a:rPr lang="en-AU" dirty="0"/>
              <a:t>Once we introduce human capital, the return to a unit of work time is:</a:t>
            </a:r>
          </a:p>
          <a:p>
            <a:pPr lvl="1"/>
            <a:r>
              <a:rPr lang="en-AU" sz="3200" dirty="0"/>
              <a:t>The wage, plus: </a:t>
            </a:r>
          </a:p>
          <a:p>
            <a:pPr lvl="1"/>
            <a:r>
              <a:rPr lang="en-AU" sz="3200" dirty="0"/>
              <a:t>The value of the human capital acquired through work experience </a:t>
            </a:r>
          </a:p>
          <a:p>
            <a:endParaRPr lang="en-AU" sz="900" dirty="0"/>
          </a:p>
          <a:p>
            <a:r>
              <a:rPr lang="en-AU" dirty="0"/>
              <a:t>The “effective wage” or “price of time” is the sum of these two components.</a:t>
            </a:r>
          </a:p>
        </p:txBody>
      </p:sp>
    </p:spTree>
    <p:extLst>
      <p:ext uri="{BB962C8B-B14F-4D97-AF65-F5344CB8AC3E}">
        <p14:creationId xmlns:p14="http://schemas.microsoft.com/office/powerpoint/2010/main" val="151416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C2EF-FBF2-4A1A-8404-EF13AF73AE36}"/>
              </a:ext>
            </a:extLst>
          </p:cNvPr>
          <p:cNvSpPr>
            <a:spLocks noGrp="1"/>
          </p:cNvSpPr>
          <p:nvPr>
            <p:ph type="title"/>
          </p:nvPr>
        </p:nvSpPr>
        <p:spPr>
          <a:xfrm>
            <a:off x="323528" y="0"/>
            <a:ext cx="8568952" cy="1124744"/>
          </a:xfrm>
        </p:spPr>
        <p:txBody>
          <a:bodyPr/>
          <a:lstStyle/>
          <a:p>
            <a:r>
              <a:rPr lang="en-AU" sz="4000" dirty="0"/>
              <a:t>Extension: Work experience builds </a:t>
            </a:r>
            <a:r>
              <a:rPr lang="en-AU" sz="4000" b="1" dirty="0">
                <a:solidFill>
                  <a:srgbClr val="00B050"/>
                </a:solidFill>
              </a:rPr>
              <a:t>Human Capital</a:t>
            </a:r>
            <a:endParaRPr lang="en-AU"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F1AE4B-6DE0-45A5-973B-B0EEF8B1C198}"/>
                  </a:ext>
                </a:extLst>
              </p:cNvPr>
              <p:cNvSpPr>
                <a:spLocks noGrp="1"/>
              </p:cNvSpPr>
              <p:nvPr>
                <p:ph idx="1"/>
              </p:nvPr>
            </p:nvSpPr>
            <p:spPr>
              <a:xfrm>
                <a:off x="323528" y="1196752"/>
                <a:ext cx="8424936" cy="5544616"/>
              </a:xfrm>
            </p:spPr>
            <p:txBody>
              <a:bodyPr/>
              <a:lstStyle/>
              <a:p>
                <a:r>
                  <a:rPr lang="en-AU" dirty="0"/>
                  <a:t>With human capital, the observed wage rate is no longer the price of time, which now equals:</a:t>
                </a:r>
                <a:r>
                  <a:rPr lang="en-AU" b="1" i="1" dirty="0"/>
                  <a:t>                               	   “Effective Wage” = </a:t>
                </a:r>
                <a:r>
                  <a:rPr lang="en-AU" sz="4000" b="1" i="1" dirty="0" err="1"/>
                  <a:t>w</a:t>
                </a:r>
                <a:r>
                  <a:rPr lang="en-AU" sz="4000" b="1" i="1" baseline="-25000" dirty="0" err="1"/>
                  <a:t>t</a:t>
                </a:r>
                <a:r>
                  <a:rPr lang="en-AU" sz="4000" b="1" i="1" dirty="0"/>
                  <a:t> </a:t>
                </a:r>
                <a:r>
                  <a:rPr lang="en-AU" sz="4000" b="1" dirty="0"/>
                  <a:t>+</a:t>
                </a:r>
                <a:r>
                  <a:rPr lang="en-AU" sz="4000" dirty="0"/>
                  <a:t> </a:t>
                </a:r>
                <a:r>
                  <a:rPr lang="en-AU" sz="4000" b="1" i="1" dirty="0" err="1">
                    <a:solidFill>
                      <a:srgbClr val="00B050"/>
                    </a:solidFill>
                  </a:rPr>
                  <a:t>hc</a:t>
                </a:r>
                <a:r>
                  <a:rPr lang="en-AU" sz="4000" b="1" i="1" baseline="-25000" dirty="0" err="1">
                    <a:solidFill>
                      <a:srgbClr val="00B050"/>
                    </a:solidFill>
                  </a:rPr>
                  <a:t>t</a:t>
                </a:r>
                <a:endParaRPr lang="en-AU" sz="4000" b="1" i="1" dirty="0">
                  <a:solidFill>
                    <a:srgbClr val="00B050"/>
                  </a:solidFill>
                </a:endParaRPr>
              </a:p>
              <a:p>
                <a:pPr marL="0" indent="0">
                  <a:buNone/>
                </a:pPr>
                <a:r>
                  <a:rPr lang="en-AU" dirty="0"/>
                  <a:t>    where </a:t>
                </a:r>
                <a:r>
                  <a:rPr lang="en-AU" sz="3600" b="1" i="1" dirty="0" err="1">
                    <a:solidFill>
                      <a:srgbClr val="00B050"/>
                    </a:solidFill>
                  </a:rPr>
                  <a:t>hc</a:t>
                </a:r>
                <a:r>
                  <a:rPr lang="en-AU" sz="3600" b="1" i="1" baseline="-25000" dirty="0" err="1">
                    <a:solidFill>
                      <a:srgbClr val="00B050"/>
                    </a:solidFill>
                  </a:rPr>
                  <a:t>t</a:t>
                </a:r>
                <a:r>
                  <a:rPr lang="en-AU" dirty="0"/>
                  <a:t> is the value of the human capital    	    	  generated by a unit of work experience  </a:t>
                </a:r>
              </a:p>
              <a:p>
                <a:endParaRPr lang="en-AU" sz="1200" dirty="0"/>
              </a:p>
              <a:p>
                <a:r>
                  <a:rPr lang="en-AU" dirty="0"/>
                  <a:t>The MRS condition becomes: </a:t>
                </a:r>
              </a:p>
              <a:p>
                <a:pPr marL="0" indent="0">
                  <a:buNone/>
                </a:pPr>
                <a14:m>
                  <m:oMathPara xmlns:m="http://schemas.openxmlformats.org/officeDocument/2006/math">
                    <m:oMathParaPr>
                      <m:jc m:val="centerGroup"/>
                    </m:oMathParaPr>
                    <m:oMath xmlns:m="http://schemas.openxmlformats.org/officeDocument/2006/math">
                      <m:r>
                        <a:rPr lang="en-AU" sz="4000" i="1">
                          <a:solidFill>
                            <a:srgbClr val="000000"/>
                          </a:solidFill>
                          <a:latin typeface="Cambria Math" panose="02040503050406030204" pitchFamily="18" charset="0"/>
                        </a:rPr>
                        <m:t>𝑀𝑅</m:t>
                      </m:r>
                      <m:sSub>
                        <m:sSubPr>
                          <m:ctrlPr>
                            <a:rPr lang="en-AU" sz="4000" i="1">
                              <a:solidFill>
                                <a:srgbClr val="000000"/>
                              </a:solidFill>
                              <a:latin typeface="Cambria Math" panose="02040503050406030204" pitchFamily="18" charset="0"/>
                            </a:rPr>
                          </m:ctrlPr>
                        </m:sSubPr>
                        <m:e>
                          <m:r>
                            <a:rPr lang="en-AU" sz="4000" i="1">
                              <a:solidFill>
                                <a:srgbClr val="000000"/>
                              </a:solidFill>
                              <a:latin typeface="Cambria Math" panose="02040503050406030204" pitchFamily="18" charset="0"/>
                            </a:rPr>
                            <m:t>𝑆</m:t>
                          </m:r>
                        </m:e>
                        <m:sub>
                          <m:r>
                            <a:rPr lang="en-AU" sz="4000" i="1">
                              <a:solidFill>
                                <a:srgbClr val="000000"/>
                              </a:solidFill>
                              <a:latin typeface="Cambria Math" panose="02040503050406030204" pitchFamily="18" charset="0"/>
                            </a:rPr>
                            <m:t>𝑐</m:t>
                          </m:r>
                          <m:r>
                            <a:rPr lang="en-AU" sz="4000" i="1">
                              <a:solidFill>
                                <a:srgbClr val="000000"/>
                              </a:solidFill>
                              <a:latin typeface="Cambria Math" panose="02040503050406030204" pitchFamily="18" charset="0"/>
                            </a:rPr>
                            <m:t>,</m:t>
                          </m:r>
                          <m:r>
                            <a:rPr lang="en-AU" sz="4000" i="1">
                              <a:solidFill>
                                <a:srgbClr val="000000"/>
                              </a:solidFill>
                              <a:latin typeface="Cambria Math" panose="02040503050406030204" pitchFamily="18" charset="0"/>
                            </a:rPr>
                            <m:t>𝑙</m:t>
                          </m:r>
                        </m:sub>
                      </m:sSub>
                      <m:r>
                        <a:rPr lang="en-AU" sz="4000" i="1">
                          <a:solidFill>
                            <a:srgbClr val="000000"/>
                          </a:solidFill>
                          <a:latin typeface="Cambria Math" panose="02040503050406030204" pitchFamily="18" charset="0"/>
                        </a:rPr>
                        <m:t>=</m:t>
                      </m:r>
                      <m:f>
                        <m:fPr>
                          <m:ctrlPr>
                            <a:rPr lang="en-AU" sz="4000" i="1">
                              <a:solidFill>
                                <a:srgbClr val="000000"/>
                              </a:solidFill>
                              <a:latin typeface="Cambria Math" panose="02040503050406030204" pitchFamily="18" charset="0"/>
                            </a:rPr>
                          </m:ctrlPr>
                        </m:fPr>
                        <m:num>
                          <m:sSub>
                            <m:sSubPr>
                              <m:ctrlPr>
                                <a:rPr lang="en-AU" sz="4000" i="1">
                                  <a:solidFill>
                                    <a:srgbClr val="000000"/>
                                  </a:solidFill>
                                  <a:latin typeface="Cambria Math" panose="02040503050406030204" pitchFamily="18" charset="0"/>
                                </a:rPr>
                              </m:ctrlPr>
                            </m:sSubPr>
                            <m:e>
                              <m:r>
                                <a:rPr lang="en-AU" sz="4000" i="1">
                                  <a:solidFill>
                                    <a:srgbClr val="000000"/>
                                  </a:solidFill>
                                  <a:latin typeface="Cambria Math" panose="02040503050406030204" pitchFamily="18" charset="0"/>
                                </a:rPr>
                                <m:t>𝑢</m:t>
                              </m:r>
                            </m:e>
                            <m:sub>
                              <m:sSub>
                                <m:sSubPr>
                                  <m:ctrlPr>
                                    <a:rPr lang="en-AU" sz="4000" i="1">
                                      <a:solidFill>
                                        <a:srgbClr val="000000"/>
                                      </a:solidFill>
                                      <a:latin typeface="Cambria Math" panose="02040503050406030204" pitchFamily="18" charset="0"/>
                                    </a:rPr>
                                  </m:ctrlPr>
                                </m:sSubPr>
                                <m:e>
                                  <m:r>
                                    <a:rPr lang="en-AU" sz="4000" i="1">
                                      <a:solidFill>
                                        <a:srgbClr val="000000"/>
                                      </a:solidFill>
                                      <a:latin typeface="Cambria Math" panose="02040503050406030204" pitchFamily="18" charset="0"/>
                                    </a:rPr>
                                    <m:t>𝑙</m:t>
                                  </m:r>
                                </m:e>
                                <m:sub>
                                  <m:r>
                                    <a:rPr lang="en-AU" sz="4000" i="1">
                                      <a:solidFill>
                                        <a:srgbClr val="000000"/>
                                      </a:solidFill>
                                      <a:latin typeface="Cambria Math" panose="02040503050406030204" pitchFamily="18" charset="0"/>
                                    </a:rPr>
                                    <m:t>𝑡</m:t>
                                  </m:r>
                                </m:sub>
                              </m:sSub>
                            </m:sub>
                          </m:sSub>
                        </m:num>
                        <m:den>
                          <m:sSub>
                            <m:sSubPr>
                              <m:ctrlPr>
                                <a:rPr lang="en-AU" sz="4000" i="1">
                                  <a:solidFill>
                                    <a:srgbClr val="000000"/>
                                  </a:solidFill>
                                  <a:latin typeface="Cambria Math" panose="02040503050406030204" pitchFamily="18" charset="0"/>
                                </a:rPr>
                              </m:ctrlPr>
                            </m:sSubPr>
                            <m:e>
                              <m:r>
                                <a:rPr lang="en-AU" sz="4000" i="1">
                                  <a:solidFill>
                                    <a:srgbClr val="000000"/>
                                  </a:solidFill>
                                  <a:latin typeface="Cambria Math" panose="02040503050406030204" pitchFamily="18" charset="0"/>
                                </a:rPr>
                                <m:t>𝑢</m:t>
                              </m:r>
                            </m:e>
                            <m:sub>
                              <m:sSub>
                                <m:sSubPr>
                                  <m:ctrlPr>
                                    <a:rPr lang="en-AU" sz="4000" i="1">
                                      <a:solidFill>
                                        <a:srgbClr val="000000"/>
                                      </a:solidFill>
                                      <a:latin typeface="Cambria Math" panose="02040503050406030204" pitchFamily="18" charset="0"/>
                                    </a:rPr>
                                  </m:ctrlPr>
                                </m:sSubPr>
                                <m:e>
                                  <m:r>
                                    <a:rPr lang="en-AU" sz="4000" i="1">
                                      <a:solidFill>
                                        <a:srgbClr val="000000"/>
                                      </a:solidFill>
                                      <a:latin typeface="Cambria Math" panose="02040503050406030204" pitchFamily="18" charset="0"/>
                                    </a:rPr>
                                    <m:t>𝑐</m:t>
                                  </m:r>
                                </m:e>
                                <m:sub>
                                  <m:r>
                                    <a:rPr lang="en-AU" sz="4000" i="1">
                                      <a:solidFill>
                                        <a:srgbClr val="000000"/>
                                      </a:solidFill>
                                      <a:latin typeface="Cambria Math" panose="02040503050406030204" pitchFamily="18" charset="0"/>
                                    </a:rPr>
                                    <m:t>𝑡</m:t>
                                  </m:r>
                                </m:sub>
                              </m:sSub>
                            </m:sub>
                          </m:sSub>
                        </m:den>
                      </m:f>
                      <m:r>
                        <a:rPr lang="en-AU" sz="4000" i="1">
                          <a:solidFill>
                            <a:srgbClr val="000000"/>
                          </a:solidFill>
                          <a:latin typeface="Cambria Math" panose="02040503050406030204" pitchFamily="18" charset="0"/>
                        </a:rPr>
                        <m:t>=</m:t>
                      </m:r>
                      <m:sSub>
                        <m:sSubPr>
                          <m:ctrlPr>
                            <a:rPr lang="en-AU" sz="4000" i="1">
                              <a:solidFill>
                                <a:srgbClr val="000000"/>
                              </a:solidFill>
                              <a:latin typeface="Cambria Math" panose="02040503050406030204" pitchFamily="18" charset="0"/>
                            </a:rPr>
                          </m:ctrlPr>
                        </m:sSubPr>
                        <m:e>
                          <m:r>
                            <a:rPr lang="en-AU" sz="4000" i="1">
                              <a:solidFill>
                                <a:srgbClr val="000000"/>
                              </a:solidFill>
                              <a:latin typeface="Cambria Math" panose="02040503050406030204" pitchFamily="18" charset="0"/>
                            </a:rPr>
                            <m:t>𝑤</m:t>
                          </m:r>
                        </m:e>
                        <m:sub>
                          <m:r>
                            <a:rPr lang="en-AU" sz="4000" i="1">
                              <a:solidFill>
                                <a:srgbClr val="000000"/>
                              </a:solidFill>
                              <a:latin typeface="Cambria Math" panose="02040503050406030204" pitchFamily="18" charset="0"/>
                            </a:rPr>
                            <m:t>𝑡</m:t>
                          </m:r>
                        </m:sub>
                      </m:sSub>
                      <m:r>
                        <a:rPr lang="en-AU" sz="4000" i="1">
                          <a:solidFill>
                            <a:srgbClr val="000000"/>
                          </a:solidFill>
                          <a:latin typeface="Cambria Math" panose="02040503050406030204" pitchFamily="18" charset="0"/>
                        </a:rPr>
                        <m:t>+</m:t>
                      </m:r>
                      <m:sSub>
                        <m:sSubPr>
                          <m:ctrlPr>
                            <a:rPr lang="en-AU" sz="4000" b="1" i="1" smtClean="0">
                              <a:solidFill>
                                <a:srgbClr val="00B050"/>
                              </a:solidFill>
                              <a:latin typeface="Cambria Math" panose="02040503050406030204" pitchFamily="18" charset="0"/>
                            </a:rPr>
                          </m:ctrlPr>
                        </m:sSubPr>
                        <m:e>
                          <m:r>
                            <a:rPr lang="en-AU" sz="4000" b="1" i="1" smtClean="0">
                              <a:solidFill>
                                <a:srgbClr val="00B050"/>
                              </a:solidFill>
                              <a:latin typeface="Cambria Math" panose="02040503050406030204" pitchFamily="18" charset="0"/>
                            </a:rPr>
                            <m:t>𝒉𝒄</m:t>
                          </m:r>
                        </m:e>
                        <m:sub>
                          <m:r>
                            <a:rPr lang="en-AU" sz="4000" b="1" i="1" smtClean="0">
                              <a:solidFill>
                                <a:srgbClr val="00B050"/>
                              </a:solidFill>
                              <a:latin typeface="Cambria Math" panose="02040503050406030204" pitchFamily="18" charset="0"/>
                            </a:rPr>
                            <m:t>𝒕</m:t>
                          </m:r>
                        </m:sub>
                      </m:sSub>
                    </m:oMath>
                  </m:oMathPara>
                </a14:m>
                <a:endParaRPr lang="en-AU" sz="4000" b="1" dirty="0"/>
              </a:p>
              <a:p>
                <a:endParaRPr lang="en-AU" dirty="0"/>
              </a:p>
            </p:txBody>
          </p:sp>
        </mc:Choice>
        <mc:Fallback xmlns="">
          <p:sp>
            <p:nvSpPr>
              <p:cNvPr id="3" name="Content Placeholder 2">
                <a:extLst>
                  <a:ext uri="{FF2B5EF4-FFF2-40B4-BE49-F238E27FC236}">
                    <a16:creationId xmlns:a16="http://schemas.microsoft.com/office/drawing/2014/main" id="{02F1AE4B-6DE0-45A5-973B-B0EEF8B1C198}"/>
                  </a:ext>
                </a:extLst>
              </p:cNvPr>
              <p:cNvSpPr>
                <a:spLocks noGrp="1" noRot="1" noChangeAspect="1" noMove="1" noResize="1" noEditPoints="1" noAdjustHandles="1" noChangeArrowheads="1" noChangeShapeType="1" noTextEdit="1"/>
              </p:cNvSpPr>
              <p:nvPr>
                <p:ph idx="1"/>
              </p:nvPr>
            </p:nvSpPr>
            <p:spPr>
              <a:xfrm>
                <a:off x="323528" y="1196752"/>
                <a:ext cx="8424936" cy="5544616"/>
              </a:xfrm>
              <a:blipFill>
                <a:blip r:embed="rId2"/>
                <a:stretch>
                  <a:fillRect l="-1664" t="-1429" r="-217"/>
                </a:stretch>
              </a:blipFill>
            </p:spPr>
            <p:txBody>
              <a:bodyPr/>
              <a:lstStyle/>
              <a:p>
                <a:r>
                  <a:rPr lang="en-AU">
                    <a:noFill/>
                  </a:rPr>
                  <a:t> </a:t>
                </a:r>
              </a:p>
            </p:txBody>
          </p:sp>
        </mc:Fallback>
      </mc:AlternateContent>
    </p:spTree>
    <p:extLst>
      <p:ext uri="{BB962C8B-B14F-4D97-AF65-F5344CB8AC3E}">
        <p14:creationId xmlns:p14="http://schemas.microsoft.com/office/powerpoint/2010/main" val="339638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B94A-BC26-4739-8E2B-CF1B648E8D06}"/>
              </a:ext>
            </a:extLst>
          </p:cNvPr>
          <p:cNvSpPr>
            <a:spLocks noGrp="1"/>
          </p:cNvSpPr>
          <p:nvPr>
            <p:ph type="title"/>
          </p:nvPr>
        </p:nvSpPr>
        <p:spPr>
          <a:xfrm>
            <a:off x="457200" y="0"/>
            <a:ext cx="8229600" cy="1484784"/>
          </a:xfrm>
        </p:spPr>
        <p:txBody>
          <a:bodyPr/>
          <a:lstStyle/>
          <a:p>
            <a:r>
              <a:rPr lang="en-AU" dirty="0"/>
              <a:t>Extension: Work experience builds </a:t>
            </a:r>
            <a:r>
              <a:rPr lang="en-AU" b="1" dirty="0">
                <a:solidFill>
                  <a:srgbClr val="00B050"/>
                </a:solidFill>
              </a:rPr>
              <a:t>Human Capital</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62DD26-1E26-4968-AFE1-F13A3364DF08}"/>
                  </a:ext>
                </a:extLst>
              </p:cNvPr>
              <p:cNvSpPr>
                <a:spLocks noGrp="1"/>
              </p:cNvSpPr>
              <p:nvPr>
                <p:ph idx="1"/>
              </p:nvPr>
            </p:nvSpPr>
            <p:spPr>
              <a:xfrm>
                <a:off x="457200" y="1772816"/>
                <a:ext cx="8229600" cy="4680520"/>
              </a:xfrm>
            </p:spPr>
            <p:txBody>
              <a:bodyPr/>
              <a:lstStyle/>
              <a:p>
                <a:r>
                  <a:rPr lang="en-AU" altLang="en-US" dirty="0"/>
                  <a:t>This means that the correct </a:t>
                </a:r>
                <a:r>
                  <a:rPr lang="en-AU" altLang="en-US" dirty="0" err="1"/>
                  <a:t>labor</a:t>
                </a:r>
                <a:r>
                  <a:rPr lang="en-AU" altLang="en-US" dirty="0"/>
                  <a:t> supply equation looks like this:</a:t>
                </a:r>
                <a:endParaRPr lang="en-AU" altLang="en-US" dirty="0">
                  <a:solidFill>
                    <a:srgbClr val="3333FF"/>
                  </a:solidFill>
                </a:endParaRPr>
              </a:p>
              <a:p>
                <a:endParaRPr lang="en-AU" altLang="en-US" sz="1200" dirty="0"/>
              </a:p>
              <a:p>
                <a:pPr marL="457200" lvl="1" indent="0">
                  <a:buNone/>
                </a:pPr>
                <a14:m>
                  <m:oMathPara xmlns:m="http://schemas.openxmlformats.org/officeDocument/2006/math">
                    <m:oMathParaPr>
                      <m:jc m:val="centerGroup"/>
                    </m:oMathParaPr>
                    <m:oMath xmlns:m="http://schemas.openxmlformats.org/officeDocument/2006/math">
                      <m:r>
                        <a:rPr lang="en-AU" b="1" i="1" smtClean="0">
                          <a:solidFill>
                            <a:srgbClr val="00B050"/>
                          </a:solidFill>
                          <a:latin typeface="Cambria Math" panose="02040503050406030204" pitchFamily="18" charset="0"/>
                        </a:rPr>
                        <m:t>𝒍𝒏</m:t>
                      </m:r>
                      <m:sSub>
                        <m:sSubPr>
                          <m:ctrlPr>
                            <a:rPr lang="en-AU" b="1" i="1">
                              <a:solidFill>
                                <a:srgbClr val="00B050"/>
                              </a:solidFill>
                              <a:latin typeface="Cambria Math" panose="02040503050406030204" pitchFamily="18" charset="0"/>
                            </a:rPr>
                          </m:ctrlPr>
                        </m:sSubPr>
                        <m:e>
                          <m:r>
                            <a:rPr lang="en-AU" b="1" i="1">
                              <a:solidFill>
                                <a:srgbClr val="00B050"/>
                              </a:solidFill>
                              <a:latin typeface="Cambria Math" panose="02040503050406030204" pitchFamily="18" charset="0"/>
                            </a:rPr>
                            <m:t>𝒉</m:t>
                          </m:r>
                        </m:e>
                        <m:sub>
                          <m:r>
                            <a:rPr lang="en-AU" b="1" i="1">
                              <a:solidFill>
                                <a:srgbClr val="00B050"/>
                              </a:solidFill>
                              <a:latin typeface="Cambria Math" panose="02040503050406030204" pitchFamily="18" charset="0"/>
                            </a:rPr>
                            <m:t>𝒕</m:t>
                          </m:r>
                        </m:sub>
                      </m:sSub>
                      <m:r>
                        <a:rPr lang="en-AU" i="1">
                          <a:latin typeface="Cambria Math" panose="02040503050406030204" pitchFamily="18" charset="0"/>
                        </a:rPr>
                        <m:t>=</m:t>
                      </m:r>
                      <m:f>
                        <m:fPr>
                          <m:ctrlPr>
                            <a:rPr lang="en-AU" i="1" smtClean="0">
                              <a:solidFill>
                                <a:schemeClr val="tx1"/>
                              </a:solidFill>
                              <a:latin typeface="Cambria Math" panose="02040503050406030204" pitchFamily="18" charset="0"/>
                            </a:rPr>
                          </m:ctrlPr>
                        </m:fPr>
                        <m:num>
                          <m:r>
                            <a:rPr lang="en-AU" i="1">
                              <a:solidFill>
                                <a:schemeClr val="tx1"/>
                              </a:solidFill>
                              <a:latin typeface="Cambria Math" panose="02040503050406030204" pitchFamily="18" charset="0"/>
                            </a:rPr>
                            <m:t>1</m:t>
                          </m:r>
                        </m:num>
                        <m:den>
                          <m:r>
                            <a:rPr lang="en-AU" i="1">
                              <a:solidFill>
                                <a:schemeClr val="tx1"/>
                              </a:solidFill>
                              <a:latin typeface="Cambria Math" panose="02040503050406030204" pitchFamily="18" charset="0"/>
                              <a:ea typeface="Cambria Math" panose="02040503050406030204" pitchFamily="18" charset="0"/>
                            </a:rPr>
                            <m:t>𝛾</m:t>
                          </m:r>
                          <m:r>
                            <a:rPr lang="en-AU" i="1">
                              <a:solidFill>
                                <a:schemeClr val="tx1"/>
                              </a:solidFill>
                              <a:latin typeface="Cambria Math" panose="02040503050406030204" pitchFamily="18" charset="0"/>
                              <a:ea typeface="Cambria Math" panose="02040503050406030204" pitchFamily="18" charset="0"/>
                            </a:rPr>
                            <m:t>−1</m:t>
                          </m:r>
                        </m:den>
                      </m:f>
                      <m:r>
                        <m:rPr>
                          <m:sty m:val="p"/>
                        </m:rPr>
                        <a:rPr lang="en-AU">
                          <a:latin typeface="Cambria Math" panose="02040503050406030204" pitchFamily="18" charset="0"/>
                        </a:rPr>
                        <m:t>ln</m:t>
                      </m:r>
                      <m:r>
                        <a:rPr lang="en-AU" i="1">
                          <a:latin typeface="Cambria Math" panose="02040503050406030204" pitchFamily="18" charset="0"/>
                        </a:rPr>
                        <m:t>⁡(</m:t>
                      </m:r>
                      <m:sSub>
                        <m:sSubPr>
                          <m:ctrlPr>
                            <a:rPr lang="en-AU" b="1" i="1">
                              <a:solidFill>
                                <a:srgbClr val="0000FF"/>
                              </a:solidFill>
                              <a:latin typeface="Cambria Math" panose="02040503050406030204" pitchFamily="18" charset="0"/>
                            </a:rPr>
                          </m:ctrlPr>
                        </m:sSubPr>
                        <m:e>
                          <m:r>
                            <a:rPr lang="en-AU" b="1" i="1">
                              <a:solidFill>
                                <a:srgbClr val="0000FF"/>
                              </a:solidFill>
                              <a:latin typeface="Cambria Math" panose="02040503050406030204" pitchFamily="18" charset="0"/>
                            </a:rPr>
                            <m:t>𝒘</m:t>
                          </m:r>
                        </m:e>
                        <m:sub>
                          <m:r>
                            <a:rPr lang="en-AU" b="1" i="1">
                              <a:solidFill>
                                <a:srgbClr val="0000FF"/>
                              </a:solidFill>
                              <a:latin typeface="Cambria Math" panose="02040503050406030204" pitchFamily="18" charset="0"/>
                            </a:rPr>
                            <m:t>𝒕</m:t>
                          </m:r>
                        </m:sub>
                      </m:sSub>
                      <m:r>
                        <a:rPr lang="en-AU" b="1" i="1">
                          <a:solidFill>
                            <a:srgbClr val="0000FF"/>
                          </a:solidFill>
                          <a:latin typeface="Cambria Math" panose="02040503050406030204" pitchFamily="18" charset="0"/>
                        </a:rPr>
                        <m:t>+</m:t>
                      </m:r>
                      <m:sSub>
                        <m:sSubPr>
                          <m:ctrlPr>
                            <a:rPr lang="en-AU" b="1" i="1">
                              <a:solidFill>
                                <a:srgbClr val="0000FF"/>
                              </a:solidFill>
                              <a:latin typeface="Cambria Math" panose="02040503050406030204" pitchFamily="18" charset="0"/>
                            </a:rPr>
                          </m:ctrlPr>
                        </m:sSubPr>
                        <m:e>
                          <m:r>
                            <a:rPr lang="en-AU" b="1" i="1">
                              <a:solidFill>
                                <a:srgbClr val="0000FF"/>
                              </a:solidFill>
                              <a:latin typeface="Cambria Math" panose="02040503050406030204" pitchFamily="18" charset="0"/>
                            </a:rPr>
                            <m:t>𝒉𝒄</m:t>
                          </m:r>
                        </m:e>
                        <m:sub>
                          <m:r>
                            <a:rPr lang="en-AU" b="1" i="1">
                              <a:solidFill>
                                <a:srgbClr val="0000FF"/>
                              </a:solidFill>
                              <a:latin typeface="Cambria Math" panose="02040503050406030204" pitchFamily="18" charset="0"/>
                            </a:rPr>
                            <m:t>𝒕</m:t>
                          </m:r>
                        </m:sub>
                      </m:sSub>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ea typeface="Cambria Math" panose="02040503050406030204" pitchFamily="18" charset="0"/>
                            </a:rPr>
                            <m:t>𝜎</m:t>
                          </m:r>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𝛾</m:t>
                          </m:r>
                          <m:r>
                            <a:rPr lang="en-AU" i="1">
                              <a:latin typeface="Cambria Math" panose="02040503050406030204" pitchFamily="18" charset="0"/>
                              <a:ea typeface="Cambria Math" panose="02040503050406030204" pitchFamily="18" charset="0"/>
                            </a:rPr>
                            <m:t>−1</m:t>
                          </m:r>
                        </m:den>
                      </m:f>
                      <m:r>
                        <a:rPr lang="en-AU" b="1" i="1" smtClean="0">
                          <a:solidFill>
                            <a:srgbClr val="00B050"/>
                          </a:solidFill>
                          <a:latin typeface="Cambria Math" panose="02040503050406030204" pitchFamily="18" charset="0"/>
                        </a:rPr>
                        <m:t>𝒍𝒏</m:t>
                      </m:r>
                      <m:sSub>
                        <m:sSubPr>
                          <m:ctrlPr>
                            <a:rPr lang="en-AU" b="1" i="1">
                              <a:solidFill>
                                <a:srgbClr val="00B050"/>
                              </a:solidFill>
                              <a:latin typeface="Cambria Math" panose="02040503050406030204" pitchFamily="18" charset="0"/>
                            </a:rPr>
                          </m:ctrlPr>
                        </m:sSubPr>
                        <m:e>
                          <m:r>
                            <a:rPr lang="en-AU" b="1" i="1">
                              <a:solidFill>
                                <a:srgbClr val="00B050"/>
                              </a:solidFill>
                              <a:latin typeface="Cambria Math" panose="02040503050406030204" pitchFamily="18" charset="0"/>
                            </a:rPr>
                            <m:t>𝒄</m:t>
                          </m:r>
                        </m:e>
                        <m:sub>
                          <m:r>
                            <a:rPr lang="en-AU" b="1" i="1">
                              <a:solidFill>
                                <a:srgbClr val="00B050"/>
                              </a:solidFill>
                              <a:latin typeface="Cambria Math" panose="02040503050406030204" pitchFamily="18" charset="0"/>
                            </a:rPr>
                            <m:t>𝒕</m:t>
                          </m:r>
                        </m:sub>
                      </m:sSub>
                      <m:r>
                        <a:rPr lang="en-AU" i="1">
                          <a:latin typeface="Cambria Math" panose="02040503050406030204" pitchFamily="18" charset="0"/>
                        </a:rPr>
                        <m:t>+</m:t>
                      </m:r>
                      <m:r>
                        <a:rPr lang="en-AU" i="1">
                          <a:latin typeface="Cambria Math" panose="02040503050406030204" pitchFamily="18" charset="0"/>
                        </a:rPr>
                        <m:t>𝑐𝑜𝑛𝑠𝑡</m:t>
                      </m:r>
                    </m:oMath>
                  </m:oMathPara>
                </a14:m>
                <a:endParaRPr lang="en-AU" altLang="en-US" dirty="0"/>
              </a:p>
              <a:p>
                <a:r>
                  <a:rPr lang="en-AU" altLang="en-US" dirty="0"/>
                  <a:t>That is, we should </a:t>
                </a:r>
                <a:r>
                  <a:rPr lang="en-AU" altLang="en-US" dirty="0">
                    <a:solidFill>
                      <a:srgbClr val="3333FF"/>
                    </a:solidFill>
                  </a:rPr>
                  <a:t>regress hours on the “</a:t>
                </a:r>
                <a:r>
                  <a:rPr lang="en-AU" altLang="en-US" i="1" dirty="0">
                    <a:solidFill>
                      <a:srgbClr val="3333FF"/>
                    </a:solidFill>
                  </a:rPr>
                  <a:t>effective</a:t>
                </a:r>
                <a:r>
                  <a:rPr lang="en-AU" altLang="en-US" dirty="0">
                    <a:solidFill>
                      <a:srgbClr val="3333FF"/>
                    </a:solidFill>
                  </a:rPr>
                  <a:t> wage” (</a:t>
                </a:r>
                <a:r>
                  <a:rPr lang="en-AU" altLang="en-US" b="1" i="1" dirty="0" err="1">
                    <a:solidFill>
                      <a:srgbClr val="3333FF"/>
                    </a:solidFill>
                  </a:rPr>
                  <a:t>w</a:t>
                </a:r>
                <a:r>
                  <a:rPr lang="en-AU" altLang="en-US" b="1" i="1" baseline="-25000" dirty="0" err="1">
                    <a:solidFill>
                      <a:srgbClr val="3333FF"/>
                    </a:solidFill>
                  </a:rPr>
                  <a:t>t</a:t>
                </a:r>
                <a:r>
                  <a:rPr lang="en-AU" altLang="en-US" b="1" i="1" dirty="0">
                    <a:solidFill>
                      <a:srgbClr val="3333FF"/>
                    </a:solidFill>
                  </a:rPr>
                  <a:t> + </a:t>
                </a:r>
                <a:r>
                  <a:rPr lang="en-AU" altLang="en-US" b="1" i="1" dirty="0" err="1">
                    <a:solidFill>
                      <a:srgbClr val="3333FF"/>
                    </a:solidFill>
                  </a:rPr>
                  <a:t>hc</a:t>
                </a:r>
                <a:r>
                  <a:rPr lang="en-AU" altLang="en-US" b="1" i="1" baseline="-25000" dirty="0" err="1">
                    <a:solidFill>
                      <a:srgbClr val="3333FF"/>
                    </a:solidFill>
                  </a:rPr>
                  <a:t>t</a:t>
                </a:r>
                <a:r>
                  <a:rPr lang="en-AU" altLang="en-US" dirty="0">
                    <a:solidFill>
                      <a:srgbClr val="3333FF"/>
                    </a:solidFill>
                  </a:rPr>
                  <a:t>)</a:t>
                </a:r>
              </a:p>
              <a:p>
                <a:r>
                  <a:rPr lang="en-AU" dirty="0"/>
                  <a:t>But </a:t>
                </a:r>
                <a:r>
                  <a:rPr lang="en-AU" i="1" dirty="0" err="1"/>
                  <a:t>hc</a:t>
                </a:r>
                <a:r>
                  <a:rPr lang="en-AU" i="1" baseline="-25000" dirty="0" err="1"/>
                  <a:t>t</a:t>
                </a:r>
                <a:r>
                  <a:rPr lang="en-AU" dirty="0"/>
                  <a:t> is not observed, so this requires a structural approach – </a:t>
                </a:r>
                <a:r>
                  <a:rPr lang="en-AU"/>
                  <a:t>[see Heckman </a:t>
                </a:r>
                <a:r>
                  <a:rPr lang="en-AU" dirty="0"/>
                  <a:t>(</a:t>
                </a:r>
                <a:r>
                  <a:rPr lang="en-AU"/>
                  <a:t>1976)]</a:t>
                </a:r>
                <a:endParaRPr lang="en-AU" dirty="0"/>
              </a:p>
            </p:txBody>
          </p:sp>
        </mc:Choice>
        <mc:Fallback xmlns="">
          <p:sp>
            <p:nvSpPr>
              <p:cNvPr id="3" name="Content Placeholder 2">
                <a:extLst>
                  <a:ext uri="{FF2B5EF4-FFF2-40B4-BE49-F238E27FC236}">
                    <a16:creationId xmlns:a16="http://schemas.microsoft.com/office/drawing/2014/main" id="{2362DD26-1E26-4968-AFE1-F13A3364DF08}"/>
                  </a:ext>
                </a:extLst>
              </p:cNvPr>
              <p:cNvSpPr>
                <a:spLocks noGrp="1" noRot="1" noChangeAspect="1" noMove="1" noResize="1" noEditPoints="1" noAdjustHandles="1" noChangeArrowheads="1" noChangeShapeType="1" noTextEdit="1"/>
              </p:cNvSpPr>
              <p:nvPr>
                <p:ph idx="1"/>
              </p:nvPr>
            </p:nvSpPr>
            <p:spPr>
              <a:xfrm>
                <a:off x="457200" y="1772816"/>
                <a:ext cx="8229600" cy="4680520"/>
              </a:xfrm>
              <a:blipFill>
                <a:blip r:embed="rId2"/>
                <a:stretch>
                  <a:fillRect l="-1704" t="-1693"/>
                </a:stretch>
              </a:blipFill>
            </p:spPr>
            <p:txBody>
              <a:bodyPr/>
              <a:lstStyle/>
              <a:p>
                <a:r>
                  <a:rPr lang="en-AU">
                    <a:noFill/>
                  </a:rPr>
                  <a:t> </a:t>
                </a:r>
              </a:p>
            </p:txBody>
          </p:sp>
        </mc:Fallback>
      </mc:AlternateContent>
    </p:spTree>
    <p:extLst>
      <p:ext uri="{BB962C8B-B14F-4D97-AF65-F5344CB8AC3E}">
        <p14:creationId xmlns:p14="http://schemas.microsoft.com/office/powerpoint/2010/main" val="246847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B492-9334-480A-AEB8-19435B63ED39}"/>
              </a:ext>
            </a:extLst>
          </p:cNvPr>
          <p:cNvSpPr>
            <a:spLocks noGrp="1"/>
          </p:cNvSpPr>
          <p:nvPr>
            <p:ph type="title"/>
          </p:nvPr>
        </p:nvSpPr>
        <p:spPr>
          <a:xfrm>
            <a:off x="539552" y="0"/>
            <a:ext cx="7992888" cy="1052736"/>
          </a:xfrm>
        </p:spPr>
        <p:txBody>
          <a:bodyPr/>
          <a:lstStyle/>
          <a:p>
            <a:r>
              <a:rPr lang="en-AU" sz="3600" dirty="0"/>
              <a:t>Elasticity estimates are larger with Human Capital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B3D6D4-9FAD-4734-BB70-122885EDB8BB}"/>
                  </a:ext>
                </a:extLst>
              </p:cNvPr>
              <p:cNvSpPr>
                <a:spLocks noGrp="1"/>
              </p:cNvSpPr>
              <p:nvPr>
                <p:ph idx="1"/>
              </p:nvPr>
            </p:nvSpPr>
            <p:spPr>
              <a:xfrm>
                <a:off x="323528" y="1268760"/>
                <a:ext cx="8496944" cy="5589240"/>
              </a:xfrm>
            </p:spPr>
            <p:txBody>
              <a:bodyPr/>
              <a:lstStyle/>
              <a:p>
                <a:r>
                  <a:rPr lang="en-AU" altLang="en-US" dirty="0"/>
                  <a:t>Imai-Keane (IER, 2004) estimate a life-cycle model extended to include human capital</a:t>
                </a:r>
              </a:p>
              <a:p>
                <a:r>
                  <a:rPr lang="en-AU" altLang="en-US" dirty="0"/>
                  <a:t>Intuitively, our structural approach is analogous to </a:t>
                </a:r>
                <a:r>
                  <a:rPr lang="en-AU" altLang="en-US" dirty="0">
                    <a:solidFill>
                      <a:srgbClr val="3333FF"/>
                    </a:solidFill>
                  </a:rPr>
                  <a:t>regressing hours on </a:t>
                </a:r>
                <a:r>
                  <a:rPr lang="en-AU" altLang="en-US" i="1" dirty="0">
                    <a:solidFill>
                      <a:srgbClr val="3333FF"/>
                    </a:solidFill>
                  </a:rPr>
                  <a:t>effective</a:t>
                </a:r>
                <a:r>
                  <a:rPr lang="en-AU" altLang="en-US" dirty="0">
                    <a:solidFill>
                      <a:srgbClr val="3333FF"/>
                    </a:solidFill>
                  </a:rPr>
                  <a:t> wage (</a:t>
                </a:r>
                <a:r>
                  <a:rPr lang="en-AU" altLang="en-US" i="1" dirty="0" err="1">
                    <a:solidFill>
                      <a:srgbClr val="3333FF"/>
                    </a:solidFill>
                  </a:rPr>
                  <a:t>w</a:t>
                </a:r>
                <a:r>
                  <a:rPr lang="en-AU" altLang="en-US" i="1" baseline="-25000" dirty="0" err="1">
                    <a:solidFill>
                      <a:srgbClr val="3333FF"/>
                    </a:solidFill>
                  </a:rPr>
                  <a:t>t</a:t>
                </a:r>
                <a:r>
                  <a:rPr lang="en-AU" altLang="en-US" i="1" dirty="0">
                    <a:solidFill>
                      <a:srgbClr val="3333FF"/>
                    </a:solidFill>
                  </a:rPr>
                  <a:t> + </a:t>
                </a:r>
                <a:r>
                  <a:rPr lang="en-AU" altLang="en-US" i="1" dirty="0" err="1">
                    <a:solidFill>
                      <a:srgbClr val="3333FF"/>
                    </a:solidFill>
                  </a:rPr>
                  <a:t>hc</a:t>
                </a:r>
                <a:r>
                  <a:rPr lang="en-AU" altLang="en-US" i="1" baseline="-25000" dirty="0" err="1">
                    <a:solidFill>
                      <a:srgbClr val="3333FF"/>
                    </a:solidFill>
                  </a:rPr>
                  <a:t>t</a:t>
                </a:r>
                <a:r>
                  <a:rPr lang="en-AU" altLang="en-US" dirty="0">
                    <a:solidFill>
                      <a:srgbClr val="3333FF"/>
                    </a:solidFill>
                  </a:rPr>
                  <a:t>):</a:t>
                </a:r>
              </a:p>
              <a:p>
                <a:endParaRPr lang="en-AU" altLang="en-US" sz="1200" dirty="0"/>
              </a:p>
              <a:p>
                <a:pPr marL="457200" lvl="1" indent="0">
                  <a:buNone/>
                </a:pPr>
                <a14:m>
                  <m:oMathPara xmlns:m="http://schemas.openxmlformats.org/officeDocument/2006/math">
                    <m:oMathParaPr>
                      <m:jc m:val="centerGroup"/>
                    </m:oMathParaPr>
                    <m:oMath xmlns:m="http://schemas.openxmlformats.org/officeDocument/2006/math">
                      <m:r>
                        <a:rPr lang="en-AU" b="1" i="1" smtClean="0">
                          <a:solidFill>
                            <a:srgbClr val="00B050"/>
                          </a:solidFill>
                          <a:latin typeface="Cambria Math" panose="02040503050406030204" pitchFamily="18" charset="0"/>
                        </a:rPr>
                        <m:t>𝒍𝒏</m:t>
                      </m:r>
                      <m:sSub>
                        <m:sSubPr>
                          <m:ctrlPr>
                            <a:rPr lang="en-AU" b="1" i="1">
                              <a:solidFill>
                                <a:srgbClr val="00B050"/>
                              </a:solidFill>
                              <a:latin typeface="Cambria Math" panose="02040503050406030204" pitchFamily="18" charset="0"/>
                            </a:rPr>
                          </m:ctrlPr>
                        </m:sSubPr>
                        <m:e>
                          <m:r>
                            <a:rPr lang="en-AU" b="1" i="1">
                              <a:solidFill>
                                <a:srgbClr val="00B050"/>
                              </a:solidFill>
                              <a:latin typeface="Cambria Math" panose="02040503050406030204" pitchFamily="18" charset="0"/>
                            </a:rPr>
                            <m:t>𝒉</m:t>
                          </m:r>
                        </m:e>
                        <m:sub>
                          <m:r>
                            <a:rPr lang="en-AU" b="1" i="1">
                              <a:solidFill>
                                <a:srgbClr val="00B050"/>
                              </a:solidFill>
                              <a:latin typeface="Cambria Math" panose="02040503050406030204" pitchFamily="18" charset="0"/>
                            </a:rPr>
                            <m:t>𝒕</m:t>
                          </m:r>
                        </m:sub>
                      </m:sSub>
                      <m:r>
                        <a:rPr lang="en-AU" i="1">
                          <a:latin typeface="Cambria Math" panose="02040503050406030204" pitchFamily="18" charset="0"/>
                        </a:rPr>
                        <m:t>=</m:t>
                      </m:r>
                      <m:f>
                        <m:fPr>
                          <m:ctrlPr>
                            <a:rPr lang="en-AU" i="1">
                              <a:solidFill>
                                <a:srgbClr val="FF0000"/>
                              </a:solidFill>
                              <a:latin typeface="Cambria Math" panose="02040503050406030204" pitchFamily="18" charset="0"/>
                            </a:rPr>
                          </m:ctrlPr>
                        </m:fPr>
                        <m:num>
                          <m:r>
                            <a:rPr lang="en-AU" i="1">
                              <a:solidFill>
                                <a:srgbClr val="FF0000"/>
                              </a:solidFill>
                              <a:latin typeface="Cambria Math" panose="02040503050406030204" pitchFamily="18" charset="0"/>
                            </a:rPr>
                            <m:t>1</m:t>
                          </m:r>
                        </m:num>
                        <m:den>
                          <m:r>
                            <a:rPr lang="en-AU" i="1">
                              <a:solidFill>
                                <a:srgbClr val="FF0000"/>
                              </a:solidFill>
                              <a:latin typeface="Cambria Math" panose="02040503050406030204" pitchFamily="18" charset="0"/>
                              <a:ea typeface="Cambria Math" panose="02040503050406030204" pitchFamily="18" charset="0"/>
                            </a:rPr>
                            <m:t>𝛾</m:t>
                          </m:r>
                          <m:r>
                            <a:rPr lang="en-AU" i="1">
                              <a:solidFill>
                                <a:srgbClr val="FF0000"/>
                              </a:solidFill>
                              <a:latin typeface="Cambria Math" panose="02040503050406030204" pitchFamily="18" charset="0"/>
                              <a:ea typeface="Cambria Math" panose="02040503050406030204" pitchFamily="18" charset="0"/>
                            </a:rPr>
                            <m:t>−1</m:t>
                          </m:r>
                        </m:den>
                      </m:f>
                      <m:r>
                        <m:rPr>
                          <m:sty m:val="p"/>
                        </m:rPr>
                        <a:rPr lang="en-AU" i="0">
                          <a:latin typeface="Cambria Math" panose="02040503050406030204" pitchFamily="18" charset="0"/>
                        </a:rPr>
                        <m:t>ln</m:t>
                      </m:r>
                      <m:r>
                        <a:rPr lang="en-AU" b="0" i="1" smtClean="0">
                          <a:latin typeface="Cambria Math" panose="02040503050406030204" pitchFamily="18" charset="0"/>
                        </a:rPr>
                        <m:t>⁡(</m:t>
                      </m:r>
                      <m:sSub>
                        <m:sSubPr>
                          <m:ctrlPr>
                            <a:rPr lang="en-AU" b="1" i="1" smtClean="0">
                              <a:solidFill>
                                <a:srgbClr val="0000FF"/>
                              </a:solidFill>
                              <a:latin typeface="Cambria Math" panose="02040503050406030204" pitchFamily="18" charset="0"/>
                            </a:rPr>
                          </m:ctrlPr>
                        </m:sSubPr>
                        <m:e>
                          <m:r>
                            <a:rPr lang="en-AU" b="1" i="1" smtClean="0">
                              <a:solidFill>
                                <a:srgbClr val="0000FF"/>
                              </a:solidFill>
                              <a:latin typeface="Cambria Math" panose="02040503050406030204" pitchFamily="18" charset="0"/>
                            </a:rPr>
                            <m:t>𝒘</m:t>
                          </m:r>
                        </m:e>
                        <m:sub>
                          <m:r>
                            <a:rPr lang="en-AU" b="1" i="1" smtClean="0">
                              <a:solidFill>
                                <a:srgbClr val="0000FF"/>
                              </a:solidFill>
                              <a:latin typeface="Cambria Math" panose="02040503050406030204" pitchFamily="18" charset="0"/>
                            </a:rPr>
                            <m:t>𝒕</m:t>
                          </m:r>
                        </m:sub>
                      </m:sSub>
                      <m:r>
                        <a:rPr lang="en-AU" b="1" i="1" smtClean="0">
                          <a:solidFill>
                            <a:srgbClr val="0000FF"/>
                          </a:solidFill>
                          <a:latin typeface="Cambria Math" panose="02040503050406030204" pitchFamily="18" charset="0"/>
                        </a:rPr>
                        <m:t>+</m:t>
                      </m:r>
                      <m:sSub>
                        <m:sSubPr>
                          <m:ctrlPr>
                            <a:rPr lang="en-AU" b="1" i="1" smtClean="0">
                              <a:solidFill>
                                <a:srgbClr val="0000FF"/>
                              </a:solidFill>
                              <a:latin typeface="Cambria Math" panose="02040503050406030204" pitchFamily="18" charset="0"/>
                            </a:rPr>
                          </m:ctrlPr>
                        </m:sSubPr>
                        <m:e>
                          <m:r>
                            <a:rPr lang="en-AU" b="1" i="1" smtClean="0">
                              <a:solidFill>
                                <a:srgbClr val="0000FF"/>
                              </a:solidFill>
                              <a:latin typeface="Cambria Math" panose="02040503050406030204" pitchFamily="18" charset="0"/>
                            </a:rPr>
                            <m:t>𝒉𝒄</m:t>
                          </m:r>
                        </m:e>
                        <m:sub>
                          <m:r>
                            <a:rPr lang="en-AU" b="1" i="1" smtClean="0">
                              <a:solidFill>
                                <a:srgbClr val="0000FF"/>
                              </a:solidFill>
                              <a:latin typeface="Cambria Math" panose="02040503050406030204" pitchFamily="18" charset="0"/>
                            </a:rPr>
                            <m:t>𝒕</m:t>
                          </m:r>
                        </m:sub>
                      </m:sSub>
                      <m:r>
                        <a:rPr lang="en-AU" b="0" i="1" smtClean="0">
                          <a:latin typeface="Cambria Math" panose="02040503050406030204" pitchFamily="18" charset="0"/>
                        </a:rPr>
                        <m:t>)</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ea typeface="Cambria Math" panose="02040503050406030204" pitchFamily="18" charset="0"/>
                            </a:rPr>
                            <m:t>𝜎</m:t>
                          </m:r>
                          <m:r>
                            <a:rPr lang="en-AU" i="1">
                              <a:latin typeface="Cambria Math" panose="02040503050406030204" pitchFamily="18" charset="0"/>
                              <a:ea typeface="Cambria Math" panose="02040503050406030204" pitchFamily="18" charset="0"/>
                            </a:rPr>
                            <m:t>−1</m:t>
                          </m:r>
                        </m:num>
                        <m:den>
                          <m:r>
                            <a:rPr lang="en-AU" i="1">
                              <a:latin typeface="Cambria Math" panose="02040503050406030204" pitchFamily="18" charset="0"/>
                              <a:ea typeface="Cambria Math" panose="02040503050406030204" pitchFamily="18" charset="0"/>
                            </a:rPr>
                            <m:t>𝛾</m:t>
                          </m:r>
                          <m:r>
                            <a:rPr lang="en-AU" i="1">
                              <a:latin typeface="Cambria Math" panose="02040503050406030204" pitchFamily="18" charset="0"/>
                              <a:ea typeface="Cambria Math" panose="02040503050406030204" pitchFamily="18" charset="0"/>
                            </a:rPr>
                            <m:t>−1</m:t>
                          </m:r>
                        </m:den>
                      </m:f>
                      <m:r>
                        <a:rPr lang="en-AU" b="1" i="1" smtClean="0">
                          <a:solidFill>
                            <a:srgbClr val="00B050"/>
                          </a:solidFill>
                          <a:latin typeface="Cambria Math" panose="02040503050406030204" pitchFamily="18" charset="0"/>
                        </a:rPr>
                        <m:t>𝒍𝒏</m:t>
                      </m:r>
                      <m:sSub>
                        <m:sSubPr>
                          <m:ctrlPr>
                            <a:rPr lang="en-AU" b="1" i="1">
                              <a:solidFill>
                                <a:srgbClr val="00B050"/>
                              </a:solidFill>
                              <a:latin typeface="Cambria Math" panose="02040503050406030204" pitchFamily="18" charset="0"/>
                            </a:rPr>
                          </m:ctrlPr>
                        </m:sSubPr>
                        <m:e>
                          <m:r>
                            <a:rPr lang="en-AU" b="1" i="1">
                              <a:solidFill>
                                <a:srgbClr val="00B050"/>
                              </a:solidFill>
                              <a:latin typeface="Cambria Math" panose="02040503050406030204" pitchFamily="18" charset="0"/>
                            </a:rPr>
                            <m:t>𝒄</m:t>
                          </m:r>
                        </m:e>
                        <m:sub>
                          <m:r>
                            <a:rPr lang="en-AU" b="1" i="1">
                              <a:solidFill>
                                <a:srgbClr val="00B050"/>
                              </a:solidFill>
                              <a:latin typeface="Cambria Math" panose="02040503050406030204" pitchFamily="18" charset="0"/>
                            </a:rPr>
                            <m:t>𝒕</m:t>
                          </m:r>
                        </m:sub>
                      </m:sSub>
                      <m:r>
                        <a:rPr lang="en-AU" i="1">
                          <a:latin typeface="Cambria Math" panose="02040503050406030204" pitchFamily="18" charset="0"/>
                        </a:rPr>
                        <m:t>+</m:t>
                      </m:r>
                      <m:r>
                        <a:rPr lang="en-AU" i="1">
                          <a:latin typeface="Cambria Math" panose="02040503050406030204" pitchFamily="18" charset="0"/>
                        </a:rPr>
                        <m:t>𝑐𝑜𝑛𝑠𝑡</m:t>
                      </m:r>
                    </m:oMath>
                  </m:oMathPara>
                </a14:m>
                <a:endParaRPr lang="en-AU" altLang="en-US" dirty="0"/>
              </a:p>
              <a:p>
                <a:endParaRPr lang="en-AU" altLang="en-US" sz="800" dirty="0"/>
              </a:p>
              <a:p>
                <a:r>
                  <a:rPr lang="en-AU" altLang="en-US" dirty="0"/>
                  <a:t>We get a </a:t>
                </a:r>
                <a:r>
                  <a:rPr lang="en-AU" altLang="en-US" b="1" dirty="0">
                    <a:solidFill>
                      <a:srgbClr val="7030A0"/>
                    </a:solidFill>
                  </a:rPr>
                  <a:t>Frisch elasticity</a:t>
                </a:r>
                <a:r>
                  <a:rPr lang="en-AU" altLang="en-US" dirty="0"/>
                  <a:t> of </a:t>
                </a:r>
                <a:r>
                  <a:rPr lang="en-AU" altLang="en-US" b="1" dirty="0">
                    <a:solidFill>
                      <a:srgbClr val="FF0000"/>
                    </a:solidFill>
                  </a:rPr>
                  <a:t>1</a:t>
                </a:r>
                <a:r>
                  <a:rPr lang="en-AU" b="1" dirty="0">
                    <a:solidFill>
                      <a:srgbClr val="FF0000"/>
                    </a:solidFill>
                  </a:rPr>
                  <a:t>.06</a:t>
                </a:r>
                <a:r>
                  <a:rPr lang="en-AU" dirty="0"/>
                  <a:t> at age 50 for men.   →→→   Why so big ????      </a:t>
                </a:r>
              </a:p>
              <a:p>
                <a:endParaRPr lang="en-AU" altLang="en-US" sz="800" dirty="0"/>
              </a:p>
              <a:p>
                <a:r>
                  <a:rPr lang="en-AU" altLang="en-US" sz="2800" dirty="0"/>
                  <a:t>&lt;We also get a compensated (Hicks) elasticity with respect to permanent tax changes of </a:t>
                </a:r>
                <a:r>
                  <a:rPr lang="en-AU" altLang="en-US" sz="2800" b="1" dirty="0">
                    <a:solidFill>
                      <a:srgbClr val="FF0000"/>
                    </a:solidFill>
                  </a:rPr>
                  <a:t>0.70</a:t>
                </a:r>
                <a:r>
                  <a:rPr lang="en-AU" altLang="en-US" sz="2800" b="1" dirty="0"/>
                  <a:t>&gt;</a:t>
                </a:r>
                <a:endParaRPr lang="en-AU" sz="2800" b="1" dirty="0"/>
              </a:p>
              <a:p>
                <a:endParaRPr lang="en-AU" dirty="0"/>
              </a:p>
            </p:txBody>
          </p:sp>
        </mc:Choice>
        <mc:Fallback xmlns="">
          <p:sp>
            <p:nvSpPr>
              <p:cNvPr id="3" name="Content Placeholder 2">
                <a:extLst>
                  <a:ext uri="{FF2B5EF4-FFF2-40B4-BE49-F238E27FC236}">
                    <a16:creationId xmlns:a16="http://schemas.microsoft.com/office/drawing/2014/main" id="{6CB3D6D4-9FAD-4734-BB70-122885EDB8BB}"/>
                  </a:ext>
                </a:extLst>
              </p:cNvPr>
              <p:cNvSpPr>
                <a:spLocks noGrp="1" noRot="1" noChangeAspect="1" noMove="1" noResize="1" noEditPoints="1" noAdjustHandles="1" noChangeArrowheads="1" noChangeShapeType="1" noTextEdit="1"/>
              </p:cNvSpPr>
              <p:nvPr>
                <p:ph idx="1"/>
              </p:nvPr>
            </p:nvSpPr>
            <p:spPr>
              <a:xfrm>
                <a:off x="323528" y="1268760"/>
                <a:ext cx="8496944" cy="5589240"/>
              </a:xfrm>
              <a:blipFill>
                <a:blip r:embed="rId2"/>
                <a:stretch>
                  <a:fillRect l="-1650" t="-1418" r="-1363" b="-2072"/>
                </a:stretch>
              </a:blipFill>
            </p:spPr>
            <p:txBody>
              <a:bodyPr/>
              <a:lstStyle/>
              <a:p>
                <a:r>
                  <a:rPr lang="en-AU">
                    <a:noFill/>
                  </a:rPr>
                  <a:t> </a:t>
                </a:r>
              </a:p>
            </p:txBody>
          </p:sp>
        </mc:Fallback>
      </mc:AlternateContent>
    </p:spTree>
    <p:extLst>
      <p:ext uri="{BB962C8B-B14F-4D97-AF65-F5344CB8AC3E}">
        <p14:creationId xmlns:p14="http://schemas.microsoft.com/office/powerpoint/2010/main" val="44561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1EC393C-2874-4D84-8453-62E956D2F406}"/>
              </a:ext>
            </a:extLst>
          </p:cNvPr>
          <p:cNvSpPr>
            <a:spLocks noGrp="1"/>
          </p:cNvSpPr>
          <p:nvPr>
            <p:ph type="title"/>
          </p:nvPr>
        </p:nvSpPr>
        <p:spPr>
          <a:xfrm>
            <a:off x="971600" y="0"/>
            <a:ext cx="7056784" cy="836712"/>
          </a:xfrm>
        </p:spPr>
        <p:txBody>
          <a:bodyPr/>
          <a:lstStyle/>
          <a:p>
            <a:r>
              <a:rPr lang="en-AU" altLang="en-US" dirty="0">
                <a:ea typeface="ＭＳ Ｐゴシック" panose="020B0600070205080204" pitchFamily="34" charset="-128"/>
              </a:rPr>
              <a:t>Background</a:t>
            </a:r>
          </a:p>
        </p:txBody>
      </p:sp>
      <p:sp>
        <p:nvSpPr>
          <p:cNvPr id="6147" name="Content Placeholder 2">
            <a:extLst>
              <a:ext uri="{FF2B5EF4-FFF2-40B4-BE49-F238E27FC236}">
                <a16:creationId xmlns:a16="http://schemas.microsoft.com/office/drawing/2014/main" id="{2C2DE141-C88E-4BE7-A164-A376D61112C8}"/>
              </a:ext>
            </a:extLst>
          </p:cNvPr>
          <p:cNvSpPr>
            <a:spLocks noGrp="1"/>
          </p:cNvSpPr>
          <p:nvPr>
            <p:ph idx="1"/>
          </p:nvPr>
        </p:nvSpPr>
        <p:spPr>
          <a:xfrm>
            <a:off x="0" y="981074"/>
            <a:ext cx="9144000" cy="5760293"/>
          </a:xfrm>
        </p:spPr>
        <p:txBody>
          <a:bodyPr/>
          <a:lstStyle/>
          <a:p>
            <a:r>
              <a:rPr lang="en-AU" altLang="en-US" dirty="0">
                <a:solidFill>
                  <a:srgbClr val="008FFA"/>
                </a:solidFill>
                <a:ea typeface="ＭＳ Ｐゴシック" panose="020B0600070205080204" pitchFamily="34" charset="-128"/>
              </a:rPr>
              <a:t>Optimal Tax Theory</a:t>
            </a:r>
            <a:r>
              <a:rPr lang="en-AU" altLang="en-US" dirty="0">
                <a:ea typeface="ＭＳ Ｐゴシック" panose="020B0600070205080204" pitchFamily="34" charset="-128"/>
              </a:rPr>
              <a:t>: How to Design the tax/transfer system to balance competing objectives:</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Taxes have benefits:</a:t>
            </a:r>
          </a:p>
          <a:p>
            <a:pPr lvl="1"/>
            <a:r>
              <a:rPr lang="en-AU" altLang="en-US" dirty="0">
                <a:ea typeface="ＭＳ Ｐゴシック" panose="020B0600070205080204" pitchFamily="34" charset="-128"/>
              </a:rPr>
              <a:t>Revenue to provide useful public services</a:t>
            </a:r>
          </a:p>
          <a:p>
            <a:pPr lvl="1"/>
            <a:r>
              <a:rPr lang="en-AU" altLang="en-US" dirty="0">
                <a:ea typeface="ＭＳ Ｐゴシック" panose="020B0600070205080204" pitchFamily="34" charset="-128"/>
              </a:rPr>
              <a:t>Progressive taxes + Transfers reduce inequality</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But Taxes also distort economic activity:</a:t>
            </a:r>
          </a:p>
          <a:p>
            <a:pPr lvl="1"/>
            <a:r>
              <a:rPr lang="en-AU" altLang="en-US" dirty="0">
                <a:ea typeface="ＭＳ Ｐゴシック" panose="020B0600070205080204" pitchFamily="34" charset="-128"/>
              </a:rPr>
              <a:t>E.g., taxes may reduce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and output.</a:t>
            </a:r>
          </a:p>
          <a:p>
            <a:endParaRPr lang="en-AU" altLang="en-US" sz="800" dirty="0">
              <a:ea typeface="ＭＳ Ｐゴシック" panose="020B0600070205080204" pitchFamily="34" charset="-128"/>
            </a:endParaRPr>
          </a:p>
          <a:p>
            <a:r>
              <a:rPr lang="en-AU" altLang="en-US" dirty="0">
                <a:solidFill>
                  <a:srgbClr val="008FFA"/>
                </a:solidFill>
                <a:ea typeface="ＭＳ Ｐゴシック" panose="020B0600070205080204" pitchFamily="34" charset="-128"/>
              </a:rPr>
              <a:t>Key idea – To minimize distortions: </a:t>
            </a:r>
            <a:r>
              <a:rPr lang="en-AU" altLang="en-US" b="1" dirty="0">
                <a:solidFill>
                  <a:srgbClr val="7030A0"/>
                </a:solidFill>
                <a:ea typeface="ＭＳ Ｐゴシック" panose="020B0600070205080204" pitchFamily="34" charset="-128"/>
              </a:rPr>
              <a:t>Focus taxes on activities that are </a:t>
            </a:r>
            <a:r>
              <a:rPr lang="en-AU" altLang="en-US" b="1" u="sng" dirty="0">
                <a:solidFill>
                  <a:srgbClr val="7030A0"/>
                </a:solidFill>
                <a:ea typeface="ＭＳ Ｐゴシック" panose="020B0600070205080204" pitchFamily="34" charset="-128"/>
              </a:rPr>
              <a:t>inelastically</a:t>
            </a:r>
            <a:r>
              <a:rPr lang="en-AU" altLang="en-US" b="1" dirty="0">
                <a:solidFill>
                  <a:srgbClr val="7030A0"/>
                </a:solidFill>
                <a:ea typeface="ＭＳ Ｐゴシック" panose="020B0600070205080204" pitchFamily="34" charset="-128"/>
              </a:rPr>
              <a:t> supplied</a:t>
            </a:r>
            <a:r>
              <a:rPr lang="en-AU" altLang="en-US" dirty="0">
                <a:solidFill>
                  <a:srgbClr val="7030A0"/>
                </a:solidFill>
                <a:ea typeface="ＭＳ Ｐゴシック" panose="020B0600070205080204" pitchFamily="34" charset="-128"/>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C412-0F03-49E6-92CF-0D45BEEA5475}"/>
              </a:ext>
            </a:extLst>
          </p:cNvPr>
          <p:cNvSpPr>
            <a:spLocks noGrp="1"/>
          </p:cNvSpPr>
          <p:nvPr>
            <p:ph type="title"/>
          </p:nvPr>
        </p:nvSpPr>
        <p:spPr>
          <a:xfrm>
            <a:off x="251520" y="0"/>
            <a:ext cx="8640960" cy="921703"/>
          </a:xfrm>
        </p:spPr>
        <p:txBody>
          <a:bodyPr/>
          <a:lstStyle/>
          <a:p>
            <a:r>
              <a:rPr lang="en-US" sz="3400" dirty="0"/>
              <a:t>Hours, Wage and Effective Wage over Life-Cycle</a:t>
            </a:r>
            <a:endParaRPr lang="en-AU" sz="3400" dirty="0"/>
          </a:p>
        </p:txBody>
      </p:sp>
      <p:sp>
        <p:nvSpPr>
          <p:cNvPr id="3" name="Content Placeholder 2">
            <a:extLst>
              <a:ext uri="{FF2B5EF4-FFF2-40B4-BE49-F238E27FC236}">
                <a16:creationId xmlns:a16="http://schemas.microsoft.com/office/drawing/2014/main" id="{2A6A5150-818B-42B7-9E9D-F7282E81467C}"/>
              </a:ext>
            </a:extLst>
          </p:cNvPr>
          <p:cNvSpPr>
            <a:spLocks noGrp="1"/>
          </p:cNvSpPr>
          <p:nvPr>
            <p:ph idx="1"/>
          </p:nvPr>
        </p:nvSpPr>
        <p:spPr>
          <a:xfrm>
            <a:off x="179512" y="1340768"/>
            <a:ext cx="9073008" cy="5517232"/>
          </a:xfrm>
        </p:spPr>
        <p:txBody>
          <a:bodyPr/>
          <a:lstStyle/>
          <a:p>
            <a:endParaRPr lang="en-AU" dirty="0"/>
          </a:p>
          <a:p>
            <a:endParaRPr lang="en-AU" dirty="0"/>
          </a:p>
          <a:p>
            <a:endParaRPr lang="en-AU" dirty="0"/>
          </a:p>
          <a:p>
            <a:endParaRPr lang="en-AU" dirty="0"/>
          </a:p>
          <a:p>
            <a:endParaRPr lang="en-AU" dirty="0"/>
          </a:p>
          <a:p>
            <a:endParaRPr lang="en-AU" dirty="0"/>
          </a:p>
          <a:p>
            <a:r>
              <a:rPr lang="en-AU" sz="3000" dirty="0"/>
              <a:t>The </a:t>
            </a:r>
            <a:r>
              <a:rPr lang="en-AU" sz="3000" dirty="0">
                <a:solidFill>
                  <a:srgbClr val="FF0000"/>
                </a:solidFill>
              </a:rPr>
              <a:t>Effective Wage </a:t>
            </a:r>
            <a:r>
              <a:rPr lang="en-AU" sz="3000" dirty="0"/>
              <a:t>(Wage + HC) and Hours track closely over the life-cycle, implying </a:t>
            </a:r>
            <a:r>
              <a:rPr lang="en-AU" sz="3000" u="sng" dirty="0"/>
              <a:t>elastic</a:t>
            </a:r>
            <a:r>
              <a:rPr lang="en-AU" sz="3000" dirty="0"/>
              <a:t> </a:t>
            </a:r>
            <a:r>
              <a:rPr lang="en-AU" sz="3000" dirty="0" err="1"/>
              <a:t>labor</a:t>
            </a:r>
            <a:r>
              <a:rPr lang="en-AU" sz="3000" dirty="0"/>
              <a:t> supply.</a:t>
            </a:r>
          </a:p>
          <a:p>
            <a:endParaRPr lang="en-AU" sz="900" dirty="0"/>
          </a:p>
          <a:p>
            <a:r>
              <a:rPr lang="en-AU" sz="3000" dirty="0">
                <a:solidFill>
                  <a:srgbClr val="7030A0"/>
                </a:solidFill>
              </a:rPr>
              <a:t>Hence the large Frisch elasticity</a:t>
            </a:r>
            <a:r>
              <a:rPr lang="en-AU" sz="3000" dirty="0"/>
              <a:t>.</a:t>
            </a:r>
          </a:p>
        </p:txBody>
      </p:sp>
      <p:grpSp>
        <p:nvGrpSpPr>
          <p:cNvPr id="4" name="Group 3">
            <a:extLst>
              <a:ext uri="{FF2B5EF4-FFF2-40B4-BE49-F238E27FC236}">
                <a16:creationId xmlns:a16="http://schemas.microsoft.com/office/drawing/2014/main" id="{E3C88BB2-3DAD-4287-98D9-A35BA39FF23D}"/>
              </a:ext>
            </a:extLst>
          </p:cNvPr>
          <p:cNvGrpSpPr>
            <a:grpSpLocks noChangeAspect="1"/>
          </p:cNvGrpSpPr>
          <p:nvPr/>
        </p:nvGrpSpPr>
        <p:grpSpPr bwMode="auto">
          <a:xfrm>
            <a:off x="251520" y="764705"/>
            <a:ext cx="8892480" cy="3960440"/>
            <a:chOff x="4718" y="720"/>
            <a:chExt cx="2381" cy="1440"/>
          </a:xfrm>
        </p:grpSpPr>
        <p:sp>
          <p:nvSpPr>
            <p:cNvPr id="5" name="AutoShape 6">
              <a:extLst>
                <a:ext uri="{FF2B5EF4-FFF2-40B4-BE49-F238E27FC236}">
                  <a16:creationId xmlns:a16="http://schemas.microsoft.com/office/drawing/2014/main" id="{F9EEF37B-98B2-473E-9089-DF009F9D31D7}"/>
                </a:ext>
              </a:extLst>
            </p:cNvPr>
            <p:cNvSpPr>
              <a:spLocks noChangeAspect="1" noChangeArrowheads="1" noTextEdit="1"/>
            </p:cNvSpPr>
            <p:nvPr/>
          </p:nvSpPr>
          <p:spPr bwMode="auto">
            <a:xfrm>
              <a:off x="4718" y="720"/>
              <a:ext cx="2340" cy="1440"/>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a:p>
          </p:txBody>
        </p:sp>
        <p:cxnSp>
          <p:nvCxnSpPr>
            <p:cNvPr id="6" name="Line 7">
              <a:extLst>
                <a:ext uri="{FF2B5EF4-FFF2-40B4-BE49-F238E27FC236}">
                  <a16:creationId xmlns:a16="http://schemas.microsoft.com/office/drawing/2014/main" id="{D5D26EAA-0A0E-4D84-9AD7-559D042D6A59}"/>
                </a:ext>
              </a:extLst>
            </p:cNvPr>
            <p:cNvCxnSpPr/>
            <p:nvPr/>
          </p:nvCxnSpPr>
          <p:spPr bwMode="auto">
            <a:xfrm>
              <a:off x="5158" y="912"/>
              <a:ext cx="1" cy="1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8">
              <a:extLst>
                <a:ext uri="{FF2B5EF4-FFF2-40B4-BE49-F238E27FC236}">
                  <a16:creationId xmlns:a16="http://schemas.microsoft.com/office/drawing/2014/main" id="{0EE53954-8650-430E-BB42-F5CE68E4A323}"/>
                </a:ext>
              </a:extLst>
            </p:cNvPr>
            <p:cNvCxnSpPr/>
            <p:nvPr/>
          </p:nvCxnSpPr>
          <p:spPr bwMode="auto">
            <a:xfrm>
              <a:off x="5158" y="2016"/>
              <a:ext cx="126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Freeform 9">
              <a:extLst>
                <a:ext uri="{FF2B5EF4-FFF2-40B4-BE49-F238E27FC236}">
                  <a16:creationId xmlns:a16="http://schemas.microsoft.com/office/drawing/2014/main" id="{5E137CD5-1D49-47D5-8077-C257FD817CE6}"/>
                </a:ext>
              </a:extLst>
            </p:cNvPr>
            <p:cNvSpPr>
              <a:spLocks/>
            </p:cNvSpPr>
            <p:nvPr/>
          </p:nvSpPr>
          <p:spPr bwMode="auto">
            <a:xfrm>
              <a:off x="5158" y="1152"/>
              <a:ext cx="1076" cy="485"/>
            </a:xfrm>
            <a:custGeom>
              <a:avLst/>
              <a:gdLst>
                <a:gd name="T0" fmla="*/ 0 w 4140"/>
                <a:gd name="T1" fmla="*/ 2520 h 2520"/>
                <a:gd name="T2" fmla="*/ 2340 w 4140"/>
                <a:gd name="T3" fmla="*/ 180 h 2520"/>
                <a:gd name="T4" fmla="*/ 4140 w 4140"/>
                <a:gd name="T5" fmla="*/ 1440 h 2520"/>
              </a:gdLst>
              <a:ahLst/>
              <a:cxnLst>
                <a:cxn ang="0">
                  <a:pos x="T0" y="T1"/>
                </a:cxn>
                <a:cxn ang="0">
                  <a:pos x="T2" y="T3"/>
                </a:cxn>
                <a:cxn ang="0">
                  <a:pos x="T4" y="T5"/>
                </a:cxn>
              </a:cxnLst>
              <a:rect l="0" t="0" r="r" b="b"/>
              <a:pathLst>
                <a:path w="4140" h="2520">
                  <a:moveTo>
                    <a:pt x="0" y="2520"/>
                  </a:moveTo>
                  <a:cubicBezTo>
                    <a:pt x="825" y="1440"/>
                    <a:pt x="1650" y="360"/>
                    <a:pt x="2340" y="180"/>
                  </a:cubicBezTo>
                  <a:cubicBezTo>
                    <a:pt x="3030" y="0"/>
                    <a:pt x="3585" y="720"/>
                    <a:pt x="4140" y="1440"/>
                  </a:cubicBezTo>
                </a:path>
              </a:pathLst>
            </a:custGeom>
            <a:noFill/>
            <a:ln w="38100" cap="flat">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b="1" dirty="0"/>
            </a:p>
          </p:txBody>
        </p:sp>
        <p:sp>
          <p:nvSpPr>
            <p:cNvPr id="9" name="Freeform 10">
              <a:extLst>
                <a:ext uri="{FF2B5EF4-FFF2-40B4-BE49-F238E27FC236}">
                  <a16:creationId xmlns:a16="http://schemas.microsoft.com/office/drawing/2014/main" id="{2E41735A-9605-4608-AD7C-D01F1BEC68EB}"/>
                </a:ext>
              </a:extLst>
            </p:cNvPr>
            <p:cNvSpPr>
              <a:spLocks/>
            </p:cNvSpPr>
            <p:nvPr/>
          </p:nvSpPr>
          <p:spPr bwMode="auto">
            <a:xfrm>
              <a:off x="5158" y="1632"/>
              <a:ext cx="1030" cy="384"/>
            </a:xfrm>
            <a:custGeom>
              <a:avLst/>
              <a:gdLst>
                <a:gd name="T0" fmla="*/ 0 w 3960"/>
                <a:gd name="T1" fmla="*/ 0 h 1980"/>
                <a:gd name="T2" fmla="*/ 1620 w 3960"/>
                <a:gd name="T3" fmla="*/ 1440 h 1980"/>
                <a:gd name="T4" fmla="*/ 3960 w 3960"/>
                <a:gd name="T5" fmla="*/ 1980 h 1980"/>
              </a:gdLst>
              <a:ahLst/>
              <a:cxnLst>
                <a:cxn ang="0">
                  <a:pos x="T0" y="T1"/>
                </a:cxn>
                <a:cxn ang="0">
                  <a:pos x="T2" y="T3"/>
                </a:cxn>
                <a:cxn ang="0">
                  <a:pos x="T4" y="T5"/>
                </a:cxn>
              </a:cxnLst>
              <a:rect l="0" t="0" r="r" b="b"/>
              <a:pathLst>
                <a:path w="3960" h="1980">
                  <a:moveTo>
                    <a:pt x="0" y="0"/>
                  </a:moveTo>
                  <a:cubicBezTo>
                    <a:pt x="480" y="555"/>
                    <a:pt x="960" y="1110"/>
                    <a:pt x="1620" y="1440"/>
                  </a:cubicBezTo>
                  <a:cubicBezTo>
                    <a:pt x="2280" y="1770"/>
                    <a:pt x="3570" y="1890"/>
                    <a:pt x="3960" y="1980"/>
                  </a:cubicBezTo>
                </a:path>
              </a:pathLst>
            </a:custGeom>
            <a:noFill/>
            <a:ln w="50800" cap="flat">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b="1" dirty="0"/>
            </a:p>
          </p:txBody>
        </p:sp>
        <p:sp>
          <p:nvSpPr>
            <p:cNvPr id="10" name="Freeform 11">
              <a:extLst>
                <a:ext uri="{FF2B5EF4-FFF2-40B4-BE49-F238E27FC236}">
                  <a16:creationId xmlns:a16="http://schemas.microsoft.com/office/drawing/2014/main" id="{CCECB7A5-EF39-41F0-B4B5-E4D845F0DE92}"/>
                </a:ext>
              </a:extLst>
            </p:cNvPr>
            <p:cNvSpPr>
              <a:spLocks/>
            </p:cNvSpPr>
            <p:nvPr/>
          </p:nvSpPr>
          <p:spPr bwMode="auto">
            <a:xfrm>
              <a:off x="5158" y="1072"/>
              <a:ext cx="1076" cy="352"/>
            </a:xfrm>
            <a:custGeom>
              <a:avLst/>
              <a:gdLst>
                <a:gd name="T0" fmla="*/ 4140 w 4140"/>
                <a:gd name="T1" fmla="*/ 1770 h 1770"/>
                <a:gd name="T2" fmla="*/ 2340 w 4140"/>
                <a:gd name="T3" fmla="*/ 150 h 1770"/>
                <a:gd name="T4" fmla="*/ 0 w 4140"/>
                <a:gd name="T5" fmla="*/ 870 h 1770"/>
              </a:gdLst>
              <a:ahLst/>
              <a:cxnLst>
                <a:cxn ang="0">
                  <a:pos x="T0" y="T1"/>
                </a:cxn>
                <a:cxn ang="0">
                  <a:pos x="T2" y="T3"/>
                </a:cxn>
                <a:cxn ang="0">
                  <a:pos x="T4" y="T5"/>
                </a:cxn>
              </a:cxnLst>
              <a:rect l="0" t="0" r="r" b="b"/>
              <a:pathLst>
                <a:path w="4140" h="1770">
                  <a:moveTo>
                    <a:pt x="4140" y="1770"/>
                  </a:moveTo>
                  <a:cubicBezTo>
                    <a:pt x="3585" y="1035"/>
                    <a:pt x="3030" y="300"/>
                    <a:pt x="2340" y="150"/>
                  </a:cubicBezTo>
                  <a:cubicBezTo>
                    <a:pt x="1650" y="0"/>
                    <a:pt x="390" y="750"/>
                    <a:pt x="0" y="870"/>
                  </a:cubicBezTo>
                </a:path>
              </a:pathLst>
            </a:custGeom>
            <a:noFill/>
            <a:ln w="28575" cap="flat">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b="1" dirty="0">
                <a:solidFill>
                  <a:srgbClr val="FF0000"/>
                </a:solidFill>
              </a:endParaRPr>
            </a:p>
          </p:txBody>
        </p:sp>
        <p:sp>
          <p:nvSpPr>
            <p:cNvPr id="11" name="Freeform 12">
              <a:extLst>
                <a:ext uri="{FF2B5EF4-FFF2-40B4-BE49-F238E27FC236}">
                  <a16:creationId xmlns:a16="http://schemas.microsoft.com/office/drawing/2014/main" id="{8EB3A6E7-71F5-41B0-93C8-B180EF0BF8CC}"/>
                </a:ext>
              </a:extLst>
            </p:cNvPr>
            <p:cNvSpPr>
              <a:spLocks/>
            </p:cNvSpPr>
            <p:nvPr/>
          </p:nvSpPr>
          <p:spPr bwMode="auto">
            <a:xfrm>
              <a:off x="5158" y="1264"/>
              <a:ext cx="1076" cy="272"/>
            </a:xfrm>
            <a:custGeom>
              <a:avLst/>
              <a:gdLst>
                <a:gd name="T0" fmla="*/ 0 w 4140"/>
                <a:gd name="T1" fmla="*/ 660 h 1380"/>
                <a:gd name="T2" fmla="*/ 2520 w 4140"/>
                <a:gd name="T3" fmla="*/ 120 h 1380"/>
                <a:gd name="T4" fmla="*/ 4140 w 4140"/>
                <a:gd name="T5" fmla="*/ 1380 h 1380"/>
              </a:gdLst>
              <a:ahLst/>
              <a:cxnLst>
                <a:cxn ang="0">
                  <a:pos x="T0" y="T1"/>
                </a:cxn>
                <a:cxn ang="0">
                  <a:pos x="T2" y="T3"/>
                </a:cxn>
                <a:cxn ang="0">
                  <a:pos x="T4" y="T5"/>
                </a:cxn>
              </a:cxnLst>
              <a:rect l="0" t="0" r="r" b="b"/>
              <a:pathLst>
                <a:path w="4140" h="1380">
                  <a:moveTo>
                    <a:pt x="0" y="660"/>
                  </a:moveTo>
                  <a:cubicBezTo>
                    <a:pt x="915" y="330"/>
                    <a:pt x="1830" y="0"/>
                    <a:pt x="2520" y="120"/>
                  </a:cubicBezTo>
                  <a:cubicBezTo>
                    <a:pt x="3210" y="240"/>
                    <a:pt x="3870" y="1170"/>
                    <a:pt x="4140" y="138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2" name="Text Box 13">
              <a:extLst>
                <a:ext uri="{FF2B5EF4-FFF2-40B4-BE49-F238E27FC236}">
                  <a16:creationId xmlns:a16="http://schemas.microsoft.com/office/drawing/2014/main" id="{8C13D180-275A-4240-9769-FBE36B03A218}"/>
                </a:ext>
              </a:extLst>
            </p:cNvPr>
            <p:cNvSpPr txBox="1">
              <a:spLocks noChangeArrowheads="1"/>
            </p:cNvSpPr>
            <p:nvPr/>
          </p:nvSpPr>
          <p:spPr bwMode="auto">
            <a:xfrm>
              <a:off x="4971" y="768"/>
              <a:ext cx="5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Hours, Wage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Line 14">
              <a:extLst>
                <a:ext uri="{FF2B5EF4-FFF2-40B4-BE49-F238E27FC236}">
                  <a16:creationId xmlns:a16="http://schemas.microsoft.com/office/drawing/2014/main" id="{7ED87428-4509-49A8-8ADC-03202ABD13B1}"/>
                </a:ext>
              </a:extLst>
            </p:cNvPr>
            <p:cNvCxnSpPr>
              <a:cxnSpLocks/>
            </p:cNvCxnSpPr>
            <p:nvPr/>
          </p:nvCxnSpPr>
          <p:spPr bwMode="auto">
            <a:xfrm flipH="1">
              <a:off x="5492" y="1733"/>
              <a:ext cx="107" cy="1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Text Box 15">
              <a:extLst>
                <a:ext uri="{FF2B5EF4-FFF2-40B4-BE49-F238E27FC236}">
                  <a16:creationId xmlns:a16="http://schemas.microsoft.com/office/drawing/2014/main" id="{2D72B165-E37A-491C-B640-153488967183}"/>
                </a:ext>
              </a:extLst>
            </p:cNvPr>
            <p:cNvSpPr txBox="1">
              <a:spLocks noChangeArrowheads="1"/>
            </p:cNvSpPr>
            <p:nvPr/>
          </p:nvSpPr>
          <p:spPr bwMode="auto">
            <a:xfrm>
              <a:off x="5599" y="1626"/>
              <a:ext cx="40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HC return</a:t>
              </a:r>
              <a:endParaRPr lang="en-AU"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Line 16">
              <a:extLst>
                <a:ext uri="{FF2B5EF4-FFF2-40B4-BE49-F238E27FC236}">
                  <a16:creationId xmlns:a16="http://schemas.microsoft.com/office/drawing/2014/main" id="{F8BA9C12-E79F-4EC4-8B34-C48CF965B4F2}"/>
                </a:ext>
              </a:extLst>
            </p:cNvPr>
            <p:cNvCxnSpPr>
              <a:cxnSpLocks/>
            </p:cNvCxnSpPr>
            <p:nvPr/>
          </p:nvCxnSpPr>
          <p:spPr bwMode="auto">
            <a:xfrm flipH="1" flipV="1">
              <a:off x="6094" y="1488"/>
              <a:ext cx="139" cy="2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7">
              <a:extLst>
                <a:ext uri="{FF2B5EF4-FFF2-40B4-BE49-F238E27FC236}">
                  <a16:creationId xmlns:a16="http://schemas.microsoft.com/office/drawing/2014/main" id="{29A10E49-B3E5-4A0B-B5F8-CFC196F6184F}"/>
                </a:ext>
              </a:extLst>
            </p:cNvPr>
            <p:cNvSpPr txBox="1">
              <a:spLocks noChangeArrowheads="1"/>
            </p:cNvSpPr>
            <p:nvPr/>
          </p:nvSpPr>
          <p:spPr bwMode="auto">
            <a:xfrm>
              <a:off x="6233" y="1639"/>
              <a:ext cx="3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Hours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Line 18">
              <a:extLst>
                <a:ext uri="{FF2B5EF4-FFF2-40B4-BE49-F238E27FC236}">
                  <a16:creationId xmlns:a16="http://schemas.microsoft.com/office/drawing/2014/main" id="{DD28B932-CA51-4E66-8F7E-596E9480960F}"/>
                </a:ext>
              </a:extLst>
            </p:cNvPr>
            <p:cNvCxnSpPr>
              <a:cxnSpLocks/>
            </p:cNvCxnSpPr>
            <p:nvPr/>
          </p:nvCxnSpPr>
          <p:spPr bwMode="auto">
            <a:xfrm flipH="1">
              <a:off x="5743" y="929"/>
              <a:ext cx="135" cy="1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19">
              <a:extLst>
                <a:ext uri="{FF2B5EF4-FFF2-40B4-BE49-F238E27FC236}">
                  <a16:creationId xmlns:a16="http://schemas.microsoft.com/office/drawing/2014/main" id="{C1F0E37F-DA43-4822-A36F-7AC1B3C4B776}"/>
                </a:ext>
              </a:extLst>
            </p:cNvPr>
            <p:cNvSpPr txBox="1">
              <a:spLocks noChangeArrowheads="1"/>
            </p:cNvSpPr>
            <p:nvPr/>
          </p:nvSpPr>
          <p:spPr bwMode="auto">
            <a:xfrm>
              <a:off x="5807" y="764"/>
              <a:ext cx="129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“Effective Wage”</a:t>
              </a:r>
              <a:r>
                <a:rPr lang="en-US" sz="2400" dirty="0">
                  <a:effectLst/>
                  <a:latin typeface="Calibri" panose="020F0502020204030204" pitchFamily="34" charset="0"/>
                  <a:ea typeface="Calibri" panose="020F0502020204030204" pitchFamily="34" charset="0"/>
                  <a:cs typeface="Times New Roman" panose="02020603050405020304" pitchFamily="18" charset="0"/>
                </a:rPr>
                <a:t> = Wage + HC return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Line 20">
              <a:extLst>
                <a:ext uri="{FF2B5EF4-FFF2-40B4-BE49-F238E27FC236}">
                  <a16:creationId xmlns:a16="http://schemas.microsoft.com/office/drawing/2014/main" id="{B46B840F-D158-4226-B437-8D674C3D0A6F}"/>
                </a:ext>
              </a:extLst>
            </p:cNvPr>
            <p:cNvCxnSpPr>
              <a:cxnSpLocks/>
            </p:cNvCxnSpPr>
            <p:nvPr/>
          </p:nvCxnSpPr>
          <p:spPr bwMode="auto">
            <a:xfrm flipH="1">
              <a:off x="5908" y="1104"/>
              <a:ext cx="186"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Text Box 21">
              <a:extLst>
                <a:ext uri="{FF2B5EF4-FFF2-40B4-BE49-F238E27FC236}">
                  <a16:creationId xmlns:a16="http://schemas.microsoft.com/office/drawing/2014/main" id="{39D05B49-DF13-463C-A1E2-7D41C12C9ADD}"/>
                </a:ext>
              </a:extLst>
            </p:cNvPr>
            <p:cNvSpPr txBox="1">
              <a:spLocks noChangeArrowheads="1"/>
            </p:cNvSpPr>
            <p:nvPr/>
          </p:nvSpPr>
          <p:spPr bwMode="auto">
            <a:xfrm>
              <a:off x="6094" y="1002"/>
              <a:ext cx="30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Wage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CA3A0606-1784-41A8-9942-E051087570D8}"/>
              </a:ext>
            </a:extLst>
          </p:cNvPr>
          <p:cNvSpPr txBox="1"/>
          <p:nvPr/>
        </p:nvSpPr>
        <p:spPr>
          <a:xfrm>
            <a:off x="6596349" y="4192285"/>
            <a:ext cx="729818" cy="430887"/>
          </a:xfrm>
          <a:prstGeom prst="rect">
            <a:avLst/>
          </a:prstGeom>
          <a:noFill/>
        </p:spPr>
        <p:txBody>
          <a:bodyPr wrap="square" rtlCol="0">
            <a:spAutoFit/>
          </a:bodyPr>
          <a:lstStyle/>
          <a:p>
            <a:r>
              <a:rPr lang="en-AU" sz="2200" dirty="0"/>
              <a:t>Age</a:t>
            </a:r>
          </a:p>
        </p:txBody>
      </p:sp>
    </p:spTree>
    <p:extLst>
      <p:ext uri="{BB962C8B-B14F-4D97-AF65-F5344CB8AC3E}">
        <p14:creationId xmlns:p14="http://schemas.microsoft.com/office/powerpoint/2010/main" val="3579439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E7D4-155D-440B-9F8F-2FA5C7071361}"/>
              </a:ext>
            </a:extLst>
          </p:cNvPr>
          <p:cNvSpPr>
            <a:spLocks noGrp="1"/>
          </p:cNvSpPr>
          <p:nvPr>
            <p:ph type="title"/>
          </p:nvPr>
        </p:nvSpPr>
        <p:spPr>
          <a:xfrm>
            <a:off x="0" y="0"/>
            <a:ext cx="9144000" cy="1124744"/>
          </a:xfrm>
        </p:spPr>
        <p:txBody>
          <a:bodyPr/>
          <a:lstStyle/>
          <a:p>
            <a:r>
              <a:rPr lang="en-AU" dirty="0"/>
              <a:t>Another Argument for Elastic </a:t>
            </a:r>
            <a:r>
              <a:rPr lang="en-AU" dirty="0" err="1"/>
              <a:t>Labor</a:t>
            </a:r>
            <a:r>
              <a:rPr lang="en-AU" dirty="0"/>
              <a:t> Supply: The Participation Decision </a:t>
            </a:r>
          </a:p>
        </p:txBody>
      </p:sp>
      <p:sp>
        <p:nvSpPr>
          <p:cNvPr id="3" name="Content Placeholder 2">
            <a:extLst>
              <a:ext uri="{FF2B5EF4-FFF2-40B4-BE49-F238E27FC236}">
                <a16:creationId xmlns:a16="http://schemas.microsoft.com/office/drawing/2014/main" id="{CA8AC8B1-AAD0-44DC-BCA1-59CDA9E3E853}"/>
              </a:ext>
            </a:extLst>
          </p:cNvPr>
          <p:cNvSpPr>
            <a:spLocks noGrp="1"/>
          </p:cNvSpPr>
          <p:nvPr>
            <p:ph idx="1"/>
          </p:nvPr>
        </p:nvSpPr>
        <p:spPr>
          <a:xfrm>
            <a:off x="0" y="1484784"/>
            <a:ext cx="9144000" cy="5373216"/>
          </a:xfrm>
        </p:spPr>
        <p:txBody>
          <a:bodyPr/>
          <a:lstStyle/>
          <a:p>
            <a:r>
              <a:rPr lang="en-AU" dirty="0"/>
              <a:t>Classic </a:t>
            </a:r>
            <a:r>
              <a:rPr lang="en-AU" dirty="0" err="1"/>
              <a:t>labor</a:t>
            </a:r>
            <a:r>
              <a:rPr lang="en-AU" dirty="0"/>
              <a:t> supply studies cited earlier focus on variation in </a:t>
            </a:r>
            <a:r>
              <a:rPr lang="en-AU" dirty="0">
                <a:solidFill>
                  <a:srgbClr val="7030A0"/>
                </a:solidFill>
              </a:rPr>
              <a:t>hours </a:t>
            </a:r>
            <a:r>
              <a:rPr lang="en-AU" b="1" i="1" dirty="0">
                <a:solidFill>
                  <a:srgbClr val="7030A0"/>
                </a:solidFill>
              </a:rPr>
              <a:t>conditional</a:t>
            </a:r>
            <a:r>
              <a:rPr lang="en-AU" dirty="0">
                <a:solidFill>
                  <a:srgbClr val="7030A0"/>
                </a:solidFill>
              </a:rPr>
              <a:t> on participation</a:t>
            </a:r>
            <a:r>
              <a:rPr lang="en-AU" dirty="0"/>
              <a:t>.</a:t>
            </a:r>
          </a:p>
          <a:p>
            <a:endParaRPr lang="en-AU" sz="800" dirty="0"/>
          </a:p>
          <a:p>
            <a:r>
              <a:rPr lang="en-AU" dirty="0"/>
              <a:t>Hours given participation is VERY flat over life-cycle</a:t>
            </a:r>
          </a:p>
          <a:p>
            <a:r>
              <a:rPr lang="en-AU" sz="800" dirty="0"/>
              <a:t> </a:t>
            </a:r>
          </a:p>
          <a:p>
            <a:r>
              <a:rPr lang="en-AU" dirty="0"/>
              <a:t>Several authors argue </a:t>
            </a:r>
            <a:r>
              <a:rPr lang="en-AU" dirty="0" err="1">
                <a:solidFill>
                  <a:srgbClr val="00B0F0"/>
                </a:solidFill>
              </a:rPr>
              <a:t>labor</a:t>
            </a:r>
            <a:r>
              <a:rPr lang="en-AU" dirty="0">
                <a:solidFill>
                  <a:srgbClr val="00B0F0"/>
                </a:solidFill>
              </a:rPr>
              <a:t> supply is more elastic on the participation margin: </a:t>
            </a:r>
          </a:p>
          <a:p>
            <a:pPr lvl="1"/>
            <a:r>
              <a:rPr lang="en-AU" sz="2000" dirty="0"/>
              <a:t>Kimmel and </a:t>
            </a:r>
            <a:r>
              <a:rPr lang="en-AU" sz="2000" dirty="0" err="1"/>
              <a:t>Kneisner</a:t>
            </a:r>
            <a:r>
              <a:rPr lang="en-AU" sz="2000" dirty="0"/>
              <a:t> (JME 1998)</a:t>
            </a:r>
          </a:p>
          <a:p>
            <a:pPr lvl="1"/>
            <a:r>
              <a:rPr lang="en-AU" sz="2000" dirty="0" err="1"/>
              <a:t>Ziliak</a:t>
            </a:r>
            <a:r>
              <a:rPr lang="en-AU" sz="2000" dirty="0"/>
              <a:t> and </a:t>
            </a:r>
            <a:r>
              <a:rPr lang="en-AU" sz="2000" dirty="0" err="1"/>
              <a:t>Kneisner</a:t>
            </a:r>
            <a:r>
              <a:rPr lang="en-AU" sz="2000" dirty="0"/>
              <a:t> (JOLE 2005)</a:t>
            </a:r>
          </a:p>
          <a:p>
            <a:pPr lvl="1"/>
            <a:r>
              <a:rPr lang="en-AU" sz="2000" dirty="0"/>
              <a:t>French (</a:t>
            </a:r>
            <a:r>
              <a:rPr lang="en-AU" sz="2000" dirty="0" err="1"/>
              <a:t>ReStud</a:t>
            </a:r>
            <a:r>
              <a:rPr lang="en-AU" sz="2000" dirty="0"/>
              <a:t> 2005)</a:t>
            </a:r>
          </a:p>
          <a:p>
            <a:pPr lvl="1"/>
            <a:r>
              <a:rPr lang="en-AU" sz="2000" dirty="0"/>
              <a:t>Chang and Kim (IER 2006)</a:t>
            </a:r>
          </a:p>
          <a:p>
            <a:pPr lvl="1"/>
            <a:r>
              <a:rPr lang="en-AU" sz="2000" dirty="0"/>
              <a:t>Rogerson and </a:t>
            </a:r>
            <a:r>
              <a:rPr lang="en-AU" sz="2000" dirty="0" err="1"/>
              <a:t>Wallenius</a:t>
            </a:r>
            <a:r>
              <a:rPr lang="en-AU" sz="2000" dirty="0"/>
              <a:t> (JET 2009, AER 2013)</a:t>
            </a:r>
          </a:p>
          <a:p>
            <a:pPr lvl="1"/>
            <a:r>
              <a:rPr lang="en-AU" sz="2000" dirty="0"/>
              <a:t>Keane and Rogerson (JEL 2012)</a:t>
            </a:r>
          </a:p>
        </p:txBody>
      </p:sp>
    </p:spTree>
    <p:extLst>
      <p:ext uri="{BB962C8B-B14F-4D97-AF65-F5344CB8AC3E}">
        <p14:creationId xmlns:p14="http://schemas.microsoft.com/office/powerpoint/2010/main" val="4236318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2326-310F-4C27-A490-67C2D7559951}"/>
              </a:ext>
            </a:extLst>
          </p:cNvPr>
          <p:cNvSpPr>
            <a:spLocks noGrp="1"/>
          </p:cNvSpPr>
          <p:nvPr>
            <p:ph type="title"/>
          </p:nvPr>
        </p:nvSpPr>
        <p:spPr>
          <a:xfrm>
            <a:off x="457200" y="0"/>
            <a:ext cx="8229600" cy="836712"/>
          </a:xfrm>
        </p:spPr>
        <p:txBody>
          <a:bodyPr/>
          <a:lstStyle/>
          <a:p>
            <a:r>
              <a:rPr lang="en-AU" dirty="0"/>
              <a:t>The Participation Decision</a:t>
            </a:r>
          </a:p>
        </p:txBody>
      </p:sp>
      <p:sp>
        <p:nvSpPr>
          <p:cNvPr id="3" name="Content Placeholder 2">
            <a:extLst>
              <a:ext uri="{FF2B5EF4-FFF2-40B4-BE49-F238E27FC236}">
                <a16:creationId xmlns:a16="http://schemas.microsoft.com/office/drawing/2014/main" id="{4136C7B6-D9B5-48DF-A981-99AA01253395}"/>
              </a:ext>
            </a:extLst>
          </p:cNvPr>
          <p:cNvSpPr>
            <a:spLocks noGrp="1"/>
          </p:cNvSpPr>
          <p:nvPr>
            <p:ph idx="1"/>
          </p:nvPr>
        </p:nvSpPr>
        <p:spPr>
          <a:xfrm>
            <a:off x="457200" y="908720"/>
            <a:ext cx="8229600" cy="5616624"/>
          </a:xfrm>
        </p:spPr>
        <p:txBody>
          <a:bodyPr/>
          <a:lstStyle/>
          <a:p>
            <a:r>
              <a:rPr lang="en-AU" dirty="0"/>
              <a:t>Papers accounting for </a:t>
            </a:r>
            <a:r>
              <a:rPr lang="en-AU" b="1" dirty="0">
                <a:solidFill>
                  <a:srgbClr val="00B0F0"/>
                </a:solidFill>
              </a:rPr>
              <a:t>participation</a:t>
            </a:r>
            <a:r>
              <a:rPr lang="en-AU" dirty="0"/>
              <a:t> margin of </a:t>
            </a:r>
            <a:r>
              <a:rPr lang="en-AU" dirty="0" err="1"/>
              <a:t>labor</a:t>
            </a:r>
            <a:r>
              <a:rPr lang="en-AU" dirty="0"/>
              <a:t> supply do find large Frisch elasticities (for males):</a:t>
            </a:r>
          </a:p>
          <a:p>
            <a:r>
              <a:rPr lang="en-AU" dirty="0"/>
              <a:t>Kimmel and </a:t>
            </a:r>
            <a:r>
              <a:rPr lang="en-AU" dirty="0" err="1"/>
              <a:t>Kneisner</a:t>
            </a:r>
            <a:r>
              <a:rPr lang="en-AU" dirty="0"/>
              <a:t> (JME 1998) – Frisch </a:t>
            </a:r>
            <a:r>
              <a:rPr lang="en-AU" b="1" dirty="0">
                <a:solidFill>
                  <a:srgbClr val="FF0000"/>
                </a:solidFill>
              </a:rPr>
              <a:t>1.25</a:t>
            </a:r>
          </a:p>
          <a:p>
            <a:r>
              <a:rPr lang="en-AU" dirty="0" err="1"/>
              <a:t>Ziliak</a:t>
            </a:r>
            <a:r>
              <a:rPr lang="en-AU" dirty="0"/>
              <a:t> and </a:t>
            </a:r>
            <a:r>
              <a:rPr lang="en-AU" dirty="0" err="1"/>
              <a:t>Kneisner</a:t>
            </a:r>
            <a:r>
              <a:rPr lang="en-AU" dirty="0"/>
              <a:t> (JOLE 2005) – Frisch </a:t>
            </a:r>
            <a:r>
              <a:rPr lang="en-AU" b="1" dirty="0">
                <a:solidFill>
                  <a:srgbClr val="FF0000"/>
                </a:solidFill>
              </a:rPr>
              <a:t>0.54</a:t>
            </a:r>
          </a:p>
          <a:p>
            <a:r>
              <a:rPr lang="en-AU" dirty="0"/>
              <a:t>French (</a:t>
            </a:r>
            <a:r>
              <a:rPr lang="en-AU" dirty="0" err="1"/>
              <a:t>ReStud</a:t>
            </a:r>
            <a:r>
              <a:rPr lang="en-AU" dirty="0"/>
              <a:t> 2005) – Frisch </a:t>
            </a:r>
            <a:r>
              <a:rPr lang="en-AU" b="1" dirty="0">
                <a:solidFill>
                  <a:srgbClr val="FF0000"/>
                </a:solidFill>
              </a:rPr>
              <a:t>1.10</a:t>
            </a:r>
            <a:r>
              <a:rPr lang="en-AU" dirty="0"/>
              <a:t> for 60 year old males</a:t>
            </a:r>
          </a:p>
          <a:p>
            <a:r>
              <a:rPr lang="en-AU" dirty="0"/>
              <a:t>Chang and Kim (IER 2006) – Frisch ≈ </a:t>
            </a:r>
            <a:r>
              <a:rPr lang="en-AU" b="1" dirty="0">
                <a:solidFill>
                  <a:srgbClr val="FF0000"/>
                </a:solidFill>
              </a:rPr>
              <a:t>0.90</a:t>
            </a:r>
          </a:p>
          <a:p>
            <a:r>
              <a:rPr lang="en-AU" dirty="0" err="1"/>
              <a:t>Erosa</a:t>
            </a:r>
            <a:r>
              <a:rPr lang="en-AU" dirty="0"/>
              <a:t>, </a:t>
            </a:r>
            <a:r>
              <a:rPr lang="en-AU" dirty="0" err="1"/>
              <a:t>Fuster</a:t>
            </a:r>
            <a:r>
              <a:rPr lang="en-AU" dirty="0"/>
              <a:t>, </a:t>
            </a:r>
            <a:r>
              <a:rPr lang="en-AU" dirty="0" err="1"/>
              <a:t>Kambourov</a:t>
            </a:r>
            <a:r>
              <a:rPr lang="en-AU" dirty="0"/>
              <a:t> (</a:t>
            </a:r>
            <a:r>
              <a:rPr lang="en-AU" dirty="0" err="1"/>
              <a:t>Restud</a:t>
            </a:r>
            <a:r>
              <a:rPr lang="en-AU" dirty="0"/>
              <a:t> 2016) obtain Frisch </a:t>
            </a:r>
            <a:r>
              <a:rPr lang="en-AU" b="1" dirty="0">
                <a:solidFill>
                  <a:srgbClr val="FF0000"/>
                </a:solidFill>
              </a:rPr>
              <a:t>&gt;1</a:t>
            </a:r>
            <a:r>
              <a:rPr lang="en-AU" dirty="0"/>
              <a:t> and Hicks = 0.44.</a:t>
            </a:r>
          </a:p>
        </p:txBody>
      </p:sp>
    </p:spTree>
    <p:extLst>
      <p:ext uri="{BB962C8B-B14F-4D97-AF65-F5344CB8AC3E}">
        <p14:creationId xmlns:p14="http://schemas.microsoft.com/office/powerpoint/2010/main" val="236741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672E-7F3D-4128-AEEB-F09DBBD68F76}"/>
              </a:ext>
            </a:extLst>
          </p:cNvPr>
          <p:cNvSpPr>
            <a:spLocks noGrp="1"/>
          </p:cNvSpPr>
          <p:nvPr>
            <p:ph type="title"/>
          </p:nvPr>
        </p:nvSpPr>
        <p:spPr>
          <a:xfrm>
            <a:off x="457200" y="0"/>
            <a:ext cx="8229600" cy="1124744"/>
          </a:xfrm>
        </p:spPr>
        <p:txBody>
          <a:bodyPr/>
          <a:lstStyle/>
          <a:p>
            <a:r>
              <a:rPr lang="en-AU" altLang="en-US" sz="4000" dirty="0"/>
              <a:t>Papers with both </a:t>
            </a:r>
            <a:r>
              <a:rPr lang="en-AU" altLang="en-US" sz="4000" b="1" dirty="0">
                <a:solidFill>
                  <a:srgbClr val="00B0F0"/>
                </a:solidFill>
              </a:rPr>
              <a:t>Human Capital and Participation:</a:t>
            </a:r>
            <a:endParaRPr lang="en-AU" sz="4000" dirty="0"/>
          </a:p>
        </p:txBody>
      </p:sp>
      <p:sp>
        <p:nvSpPr>
          <p:cNvPr id="3" name="Content Placeholder 2">
            <a:extLst>
              <a:ext uri="{FF2B5EF4-FFF2-40B4-BE49-F238E27FC236}">
                <a16:creationId xmlns:a16="http://schemas.microsoft.com/office/drawing/2014/main" id="{7B29763C-AAAB-4CBE-BD47-3DAE79D10714}"/>
              </a:ext>
            </a:extLst>
          </p:cNvPr>
          <p:cNvSpPr>
            <a:spLocks noGrp="1"/>
          </p:cNvSpPr>
          <p:nvPr>
            <p:ph idx="1"/>
          </p:nvPr>
        </p:nvSpPr>
        <p:spPr>
          <a:xfrm>
            <a:off x="179512" y="1340768"/>
            <a:ext cx="8856984" cy="5256584"/>
          </a:xfrm>
        </p:spPr>
        <p:txBody>
          <a:bodyPr/>
          <a:lstStyle/>
          <a:p>
            <a:r>
              <a:rPr lang="en-AU" altLang="en-US" dirty="0"/>
              <a:t>Chetty (ECMA 2012) pools estimates from many existing studies of tax reforms, and obtains a Hicks elasticity of </a:t>
            </a:r>
            <a:r>
              <a:rPr lang="en-AU" altLang="en-US" dirty="0">
                <a:solidFill>
                  <a:srgbClr val="FF0000"/>
                </a:solidFill>
              </a:rPr>
              <a:t>0.58 </a:t>
            </a:r>
            <a:r>
              <a:rPr lang="en-AU" altLang="en-US" dirty="0"/>
              <a:t>(hours = .33 participation = .25)</a:t>
            </a:r>
          </a:p>
          <a:p>
            <a:endParaRPr lang="en-AU" altLang="en-US" sz="900" dirty="0"/>
          </a:p>
          <a:p>
            <a:r>
              <a:rPr lang="en-AU" altLang="en-US" dirty="0"/>
              <a:t>Keane and </a:t>
            </a:r>
            <a:r>
              <a:rPr lang="en-AU" altLang="en-US" dirty="0" err="1"/>
              <a:t>Wasi</a:t>
            </a:r>
            <a:r>
              <a:rPr lang="en-AU" altLang="en-US" dirty="0"/>
              <a:t> (EJ 2016) - Hicks elasticity of lifetime hours for men is </a:t>
            </a:r>
            <a:r>
              <a:rPr lang="en-AU" altLang="en-US" dirty="0">
                <a:solidFill>
                  <a:srgbClr val="FF0000"/>
                </a:solidFill>
              </a:rPr>
              <a:t>0.70</a:t>
            </a:r>
            <a:r>
              <a:rPr lang="en-AU" altLang="en-US" dirty="0"/>
              <a:t>.</a:t>
            </a:r>
          </a:p>
          <a:p>
            <a:endParaRPr lang="en-AU" altLang="en-US" sz="900" dirty="0"/>
          </a:p>
          <a:p>
            <a:r>
              <a:rPr lang="en-AU" altLang="en-US" dirty="0"/>
              <a:t>In summary, there is plenty of recent evidence for elastic </a:t>
            </a:r>
            <a:r>
              <a:rPr lang="en-AU" altLang="en-US" dirty="0" err="1"/>
              <a:t>labor</a:t>
            </a:r>
            <a:r>
              <a:rPr lang="en-AU" altLang="en-US" dirty="0"/>
              <a:t> supply</a:t>
            </a:r>
          </a:p>
          <a:p>
            <a:pPr lvl="1"/>
            <a:r>
              <a:rPr lang="en-AU" altLang="en-US" sz="3200" dirty="0"/>
              <a:t>Frisch = 1.0 assumed by Conesa et al (2009) seems reasonable</a:t>
            </a:r>
          </a:p>
          <a:p>
            <a:endParaRPr lang="en-AU" altLang="en-US" dirty="0"/>
          </a:p>
        </p:txBody>
      </p:sp>
    </p:spTree>
    <p:extLst>
      <p:ext uri="{BB962C8B-B14F-4D97-AF65-F5344CB8AC3E}">
        <p14:creationId xmlns:p14="http://schemas.microsoft.com/office/powerpoint/2010/main" val="373932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277F8E9-8917-4C8C-AC7D-475BA5FCE2ED}"/>
              </a:ext>
            </a:extLst>
          </p:cNvPr>
          <p:cNvSpPr>
            <a:spLocks noGrp="1"/>
          </p:cNvSpPr>
          <p:nvPr>
            <p:ph type="title"/>
          </p:nvPr>
        </p:nvSpPr>
        <p:spPr>
          <a:xfrm>
            <a:off x="0" y="0"/>
            <a:ext cx="9144000" cy="908720"/>
          </a:xfrm>
        </p:spPr>
        <p:txBody>
          <a:bodyPr/>
          <a:lstStyle/>
          <a:p>
            <a:r>
              <a:rPr lang="en-AU" altLang="en-US" dirty="0">
                <a:ea typeface="ＭＳ Ｐゴシック" panose="020B0600070205080204" pitchFamily="34" charset="-128"/>
              </a:rPr>
              <a:t>Conesa, Kitao, Krueger (AER 2009)</a:t>
            </a:r>
          </a:p>
        </p:txBody>
      </p:sp>
      <p:sp>
        <p:nvSpPr>
          <p:cNvPr id="18435" name="Content Placeholder 2">
            <a:extLst>
              <a:ext uri="{FF2B5EF4-FFF2-40B4-BE49-F238E27FC236}">
                <a16:creationId xmlns:a16="http://schemas.microsoft.com/office/drawing/2014/main" id="{54B55B6D-643E-4F25-9317-F109620183ED}"/>
              </a:ext>
            </a:extLst>
          </p:cNvPr>
          <p:cNvSpPr>
            <a:spLocks noGrp="1"/>
          </p:cNvSpPr>
          <p:nvPr>
            <p:ph idx="1"/>
          </p:nvPr>
        </p:nvSpPr>
        <p:spPr>
          <a:xfrm>
            <a:off x="0" y="1052513"/>
            <a:ext cx="9144000" cy="5545137"/>
          </a:xfrm>
        </p:spPr>
        <p:txBody>
          <a:bodyPr/>
          <a:lstStyle/>
          <a:p>
            <a:r>
              <a:rPr lang="en-AU" altLang="en-US" u="sng" dirty="0">
                <a:ea typeface="ＭＳ Ｐゴシック" panose="020B0600070205080204" pitchFamily="34" charset="-128"/>
              </a:rPr>
              <a:t>Recall</a:t>
            </a:r>
            <a:r>
              <a:rPr lang="en-AU" altLang="en-US" dirty="0">
                <a:ea typeface="ＭＳ Ｐゴシック" panose="020B0600070205080204" pitchFamily="34" charset="-128"/>
              </a:rPr>
              <a:t>: Conesa et al (2009) show two main features of their model drive a high </a:t>
            </a:r>
            <a:r>
              <a:rPr lang="en-AU" altLang="en-US" b="1" i="1" dirty="0">
                <a:solidFill>
                  <a:srgbClr val="0070C0"/>
                </a:solidFill>
                <a:ea typeface="ＭＳ Ｐゴシック" panose="020B0600070205080204" pitchFamily="34" charset="-128"/>
              </a:rPr>
              <a:t>capital tax</a:t>
            </a:r>
            <a:r>
              <a:rPr lang="en-AU" altLang="en-US" dirty="0">
                <a:ea typeface="ＭＳ Ｐゴシック" panose="020B0600070205080204" pitchFamily="34" charset="-128"/>
              </a:rPr>
              <a:t>:</a:t>
            </a:r>
          </a:p>
          <a:p>
            <a:pPr lvl="1"/>
            <a:r>
              <a:rPr lang="en-AU" altLang="en-US" sz="3200" dirty="0">
                <a:ea typeface="ＭＳ Ｐゴシック" panose="020B0600070205080204" pitchFamily="34" charset="-128"/>
              </a:rPr>
              <a:t>Elastic </a:t>
            </a:r>
            <a:r>
              <a:rPr lang="en-AU" altLang="en-US" sz="3200" dirty="0" err="1">
                <a:ea typeface="ＭＳ Ｐゴシック" panose="020B0600070205080204" pitchFamily="34" charset="-128"/>
              </a:rPr>
              <a:t>labor</a:t>
            </a:r>
            <a:r>
              <a:rPr lang="en-AU" altLang="en-US" sz="3200" dirty="0">
                <a:ea typeface="ＭＳ Ｐゴシック" panose="020B0600070205080204" pitchFamily="34" charset="-128"/>
              </a:rPr>
              <a:t> supply (Frisch = 1), and</a:t>
            </a:r>
          </a:p>
          <a:p>
            <a:pPr lvl="1"/>
            <a:r>
              <a:rPr lang="en-AU" altLang="en-US" sz="3200" b="1" dirty="0" err="1">
                <a:solidFill>
                  <a:srgbClr val="7030A0"/>
                </a:solidFill>
                <a:ea typeface="ＭＳ Ｐゴシック" panose="020B0600070205080204" pitchFamily="34" charset="-128"/>
              </a:rPr>
              <a:t>Labor</a:t>
            </a:r>
            <a:r>
              <a:rPr lang="en-AU" altLang="en-US" sz="3200" b="1" dirty="0">
                <a:solidFill>
                  <a:srgbClr val="7030A0"/>
                </a:solidFill>
                <a:ea typeface="ＭＳ Ｐゴシック" panose="020B0600070205080204" pitchFamily="34" charset="-128"/>
              </a:rPr>
              <a:t> supply elasticities grow with age</a:t>
            </a:r>
            <a:r>
              <a:rPr lang="en-AU" altLang="en-US" dirty="0">
                <a:solidFill>
                  <a:srgbClr val="7030A0"/>
                </a:solidFill>
                <a:ea typeface="ＭＳ Ｐゴシック" panose="020B0600070205080204" pitchFamily="34" charset="-128"/>
              </a:rPr>
              <a:t> </a:t>
            </a:r>
          </a:p>
          <a:p>
            <a:pPr marL="0" indent="0">
              <a:buNone/>
            </a:pPr>
            <a:endParaRPr lang="en-AU" altLang="en-US" sz="1200" dirty="0">
              <a:ea typeface="ＭＳ Ｐゴシック" panose="020B0600070205080204" pitchFamily="34" charset="-128"/>
            </a:endParaRPr>
          </a:p>
          <a:p>
            <a:r>
              <a:rPr lang="en-AU" altLang="en-US" sz="3600" b="1" dirty="0">
                <a:solidFill>
                  <a:srgbClr val="0000FF"/>
                </a:solidFill>
                <a:ea typeface="ＭＳ Ｐゴシック" panose="020B0600070205080204" pitchFamily="34" charset="-128"/>
              </a:rPr>
              <a:t>Why do elasticities that grow with age make a high capital tax optimal?</a:t>
            </a:r>
          </a:p>
        </p:txBody>
      </p:sp>
    </p:spTree>
    <p:extLst>
      <p:ext uri="{BB962C8B-B14F-4D97-AF65-F5344CB8AC3E}">
        <p14:creationId xmlns:p14="http://schemas.microsoft.com/office/powerpoint/2010/main" val="929030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E1C5-09F5-4895-9B2A-CF172F59B2C8}"/>
              </a:ext>
            </a:extLst>
          </p:cNvPr>
          <p:cNvSpPr>
            <a:spLocks noGrp="1"/>
          </p:cNvSpPr>
          <p:nvPr>
            <p:ph type="title"/>
          </p:nvPr>
        </p:nvSpPr>
        <p:spPr>
          <a:xfrm>
            <a:off x="179512" y="116632"/>
            <a:ext cx="8712968" cy="1368152"/>
          </a:xfrm>
        </p:spPr>
        <p:txBody>
          <a:bodyPr/>
          <a:lstStyle/>
          <a:p>
            <a:r>
              <a:rPr lang="en-AU" dirty="0"/>
              <a:t>Why is Age-variation in </a:t>
            </a:r>
            <a:r>
              <a:rPr lang="en-AU" dirty="0" err="1"/>
              <a:t>labor</a:t>
            </a:r>
            <a:r>
              <a:rPr lang="en-AU" dirty="0"/>
              <a:t> supply elasticities important?</a:t>
            </a:r>
          </a:p>
        </p:txBody>
      </p:sp>
      <p:sp>
        <p:nvSpPr>
          <p:cNvPr id="3" name="Content Placeholder 2">
            <a:extLst>
              <a:ext uri="{FF2B5EF4-FFF2-40B4-BE49-F238E27FC236}">
                <a16:creationId xmlns:a16="http://schemas.microsoft.com/office/drawing/2014/main" id="{71586698-374A-4D82-B3A7-D8A12E9385B0}"/>
              </a:ext>
            </a:extLst>
          </p:cNvPr>
          <p:cNvSpPr>
            <a:spLocks noGrp="1"/>
          </p:cNvSpPr>
          <p:nvPr>
            <p:ph idx="1"/>
          </p:nvPr>
        </p:nvSpPr>
        <p:spPr>
          <a:xfrm>
            <a:off x="457200" y="1844824"/>
            <a:ext cx="8229600" cy="4248472"/>
          </a:xfrm>
        </p:spPr>
        <p:txBody>
          <a:bodyPr/>
          <a:lstStyle/>
          <a:p>
            <a:r>
              <a:rPr lang="en-AU" altLang="en-US" dirty="0">
                <a:ea typeface="ＭＳ Ｐゴシック" panose="020B0600070205080204" pitchFamily="34" charset="-128"/>
              </a:rPr>
              <a:t>Recall the key idea of optimal tax theory – To minimize distortions: </a:t>
            </a:r>
            <a:r>
              <a:rPr lang="en-AU" altLang="en-US" b="1" dirty="0">
                <a:solidFill>
                  <a:srgbClr val="7030A0"/>
                </a:solidFill>
                <a:ea typeface="ＭＳ Ｐゴシック" panose="020B0600070205080204" pitchFamily="34" charset="-128"/>
              </a:rPr>
              <a:t>Focus taxes on activities that are </a:t>
            </a:r>
            <a:r>
              <a:rPr lang="en-AU" altLang="en-US" b="1" u="sng" dirty="0">
                <a:solidFill>
                  <a:srgbClr val="7030A0"/>
                </a:solidFill>
                <a:ea typeface="ＭＳ Ｐゴシック" panose="020B0600070205080204" pitchFamily="34" charset="-128"/>
              </a:rPr>
              <a:t>inelastically</a:t>
            </a:r>
            <a:r>
              <a:rPr lang="en-AU" altLang="en-US" b="1" dirty="0">
                <a:solidFill>
                  <a:srgbClr val="7030A0"/>
                </a:solidFill>
                <a:ea typeface="ＭＳ Ｐゴシック" panose="020B0600070205080204" pitchFamily="34" charset="-128"/>
              </a:rPr>
              <a:t> supplied</a:t>
            </a:r>
            <a:r>
              <a:rPr lang="en-AU" altLang="en-US" dirty="0">
                <a:solidFill>
                  <a:srgbClr val="7030A0"/>
                </a:solidFill>
                <a:ea typeface="ＭＳ Ｐゴシック" panose="020B0600070205080204" pitchFamily="34" charset="-128"/>
              </a:rPr>
              <a:t>.</a:t>
            </a:r>
          </a:p>
          <a:p>
            <a:endParaRPr lang="en-AU" altLang="en-US" sz="1200" dirty="0">
              <a:solidFill>
                <a:srgbClr val="7030A0"/>
              </a:solidFill>
              <a:ea typeface="ＭＳ Ｐゴシック" panose="020B0600070205080204" pitchFamily="34" charset="-128"/>
            </a:endParaRPr>
          </a:p>
          <a:p>
            <a:r>
              <a:rPr lang="en-AU" dirty="0"/>
              <a:t>If </a:t>
            </a:r>
            <a:r>
              <a:rPr lang="en-AU" dirty="0" err="1"/>
              <a:t>labor</a:t>
            </a:r>
            <a:r>
              <a:rPr lang="en-AU" dirty="0"/>
              <a:t> supply elasticities </a:t>
            </a:r>
            <a:r>
              <a:rPr lang="en-AU" u="sng" dirty="0"/>
              <a:t>rise</a:t>
            </a:r>
            <a:r>
              <a:rPr lang="en-AU" dirty="0"/>
              <a:t> with age it is optimal to let </a:t>
            </a:r>
            <a:r>
              <a:rPr lang="en-AU" dirty="0" err="1"/>
              <a:t>labor</a:t>
            </a:r>
            <a:r>
              <a:rPr lang="en-AU" dirty="0"/>
              <a:t> tax rates </a:t>
            </a:r>
            <a:r>
              <a:rPr lang="en-AU" u="sng" dirty="0"/>
              <a:t>fall</a:t>
            </a:r>
            <a:r>
              <a:rPr lang="en-AU" dirty="0"/>
              <a:t> with age:</a:t>
            </a:r>
          </a:p>
          <a:p>
            <a:pPr lvl="1"/>
            <a:r>
              <a:rPr lang="en-AU" sz="3200" dirty="0" err="1"/>
              <a:t>Erosa</a:t>
            </a:r>
            <a:r>
              <a:rPr lang="en-AU" sz="3200" dirty="0"/>
              <a:t> and Gervais (JET 2002)</a:t>
            </a:r>
          </a:p>
          <a:p>
            <a:pPr lvl="1"/>
            <a:r>
              <a:rPr lang="en-AU" sz="3200" dirty="0"/>
              <a:t>Gervais (JEDC 2012)</a:t>
            </a:r>
          </a:p>
        </p:txBody>
      </p:sp>
    </p:spTree>
    <p:extLst>
      <p:ext uri="{BB962C8B-B14F-4D97-AF65-F5344CB8AC3E}">
        <p14:creationId xmlns:p14="http://schemas.microsoft.com/office/powerpoint/2010/main" val="717702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E1C5-09F5-4895-9B2A-CF172F59B2C8}"/>
              </a:ext>
            </a:extLst>
          </p:cNvPr>
          <p:cNvSpPr>
            <a:spLocks noGrp="1"/>
          </p:cNvSpPr>
          <p:nvPr>
            <p:ph type="title"/>
          </p:nvPr>
        </p:nvSpPr>
        <p:spPr>
          <a:xfrm>
            <a:off x="179512" y="0"/>
            <a:ext cx="8712968" cy="1412776"/>
          </a:xfrm>
        </p:spPr>
        <p:txBody>
          <a:bodyPr/>
          <a:lstStyle/>
          <a:p>
            <a:r>
              <a:rPr lang="en-AU" dirty="0"/>
              <a:t>Age-varying </a:t>
            </a:r>
            <a:r>
              <a:rPr lang="en-AU" dirty="0" err="1"/>
              <a:t>Labor</a:t>
            </a:r>
            <a:r>
              <a:rPr lang="en-AU" dirty="0"/>
              <a:t> Tax  vs. Capital Tax</a:t>
            </a:r>
          </a:p>
        </p:txBody>
      </p:sp>
      <p:sp>
        <p:nvSpPr>
          <p:cNvPr id="3" name="Content Placeholder 2">
            <a:extLst>
              <a:ext uri="{FF2B5EF4-FFF2-40B4-BE49-F238E27FC236}">
                <a16:creationId xmlns:a16="http://schemas.microsoft.com/office/drawing/2014/main" id="{71586698-374A-4D82-B3A7-D8A12E9385B0}"/>
              </a:ext>
            </a:extLst>
          </p:cNvPr>
          <p:cNvSpPr>
            <a:spLocks noGrp="1"/>
          </p:cNvSpPr>
          <p:nvPr>
            <p:ph idx="1"/>
          </p:nvPr>
        </p:nvSpPr>
        <p:spPr>
          <a:xfrm>
            <a:off x="457200" y="1988840"/>
            <a:ext cx="8229600" cy="4536504"/>
          </a:xfrm>
        </p:spPr>
        <p:txBody>
          <a:bodyPr/>
          <a:lstStyle/>
          <a:p>
            <a:r>
              <a:rPr lang="en-AU" dirty="0"/>
              <a:t>But…. A </a:t>
            </a:r>
            <a:r>
              <a:rPr lang="en-AU" dirty="0" err="1"/>
              <a:t>labor</a:t>
            </a:r>
            <a:r>
              <a:rPr lang="en-AU" dirty="0"/>
              <a:t> tax rate that falls with age may be difficult to implement politically.</a:t>
            </a:r>
          </a:p>
          <a:p>
            <a:endParaRPr lang="en-AU" sz="1200" dirty="0">
              <a:solidFill>
                <a:srgbClr val="00B050"/>
              </a:solidFill>
            </a:endParaRPr>
          </a:p>
          <a:p>
            <a:r>
              <a:rPr lang="en-AU" b="1" dirty="0">
                <a:solidFill>
                  <a:srgbClr val="00B050"/>
                </a:solidFill>
              </a:rPr>
              <a:t>A </a:t>
            </a:r>
            <a:r>
              <a:rPr lang="en-AU" b="1" u="sng" dirty="0">
                <a:solidFill>
                  <a:srgbClr val="00B050"/>
                </a:solidFill>
              </a:rPr>
              <a:t>capital tax</a:t>
            </a:r>
            <a:r>
              <a:rPr lang="en-AU" b="1" dirty="0">
                <a:solidFill>
                  <a:srgbClr val="00B050"/>
                </a:solidFill>
              </a:rPr>
              <a:t> can approximate a </a:t>
            </a:r>
            <a:r>
              <a:rPr lang="en-AU" b="1" dirty="0" err="1">
                <a:solidFill>
                  <a:srgbClr val="00B050"/>
                </a:solidFill>
              </a:rPr>
              <a:t>labor</a:t>
            </a:r>
            <a:r>
              <a:rPr lang="en-AU" b="1" dirty="0">
                <a:solidFill>
                  <a:srgbClr val="00B050"/>
                </a:solidFill>
              </a:rPr>
              <a:t> income tax that falls with age.</a:t>
            </a:r>
          </a:p>
          <a:p>
            <a:endParaRPr lang="en-AU" sz="1200" b="1" dirty="0">
              <a:solidFill>
                <a:srgbClr val="00B050"/>
              </a:solidFill>
            </a:endParaRPr>
          </a:p>
          <a:p>
            <a:endParaRPr lang="en-AU" b="1" dirty="0">
              <a:solidFill>
                <a:srgbClr val="00B050"/>
              </a:solidFill>
            </a:endParaRPr>
          </a:p>
        </p:txBody>
      </p:sp>
    </p:spTree>
    <p:extLst>
      <p:ext uri="{BB962C8B-B14F-4D97-AF65-F5344CB8AC3E}">
        <p14:creationId xmlns:p14="http://schemas.microsoft.com/office/powerpoint/2010/main" val="1234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F996-87F6-4B27-B97C-35060ED8604F}"/>
              </a:ext>
            </a:extLst>
          </p:cNvPr>
          <p:cNvSpPr>
            <a:spLocks noGrp="1"/>
          </p:cNvSpPr>
          <p:nvPr>
            <p:ph type="title"/>
          </p:nvPr>
        </p:nvSpPr>
        <p:spPr>
          <a:xfrm>
            <a:off x="251520" y="0"/>
            <a:ext cx="8712968" cy="1124744"/>
          </a:xfrm>
        </p:spPr>
        <p:txBody>
          <a:bodyPr/>
          <a:lstStyle/>
          <a:p>
            <a:r>
              <a:rPr lang="en-AU" sz="4000" dirty="0"/>
              <a:t>Simple Two-Period Model with Saving and Taxes (exogenous wages)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F972A1-23DF-49D7-B15E-602717DC08F6}"/>
                  </a:ext>
                </a:extLst>
              </p:cNvPr>
              <p:cNvSpPr>
                <a:spLocks noGrp="1"/>
              </p:cNvSpPr>
              <p:nvPr>
                <p:ph idx="1"/>
              </p:nvPr>
            </p:nvSpPr>
            <p:spPr>
              <a:xfrm>
                <a:off x="323528" y="1124744"/>
                <a:ext cx="8568952" cy="5733256"/>
              </a:xfrm>
            </p:spPr>
            <p:txBody>
              <a:bodyPr/>
              <a:lstStyle/>
              <a:p>
                <a:r>
                  <a:rPr lang="en-AU" dirty="0"/>
                  <a:t>First order conditions:</a:t>
                </a:r>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𝑢</m:t>
                          </m:r>
                        </m:e>
                        <m:sub>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𝑙</m:t>
                              </m:r>
                            </m:e>
                            <m:sub>
                              <m:r>
                                <a:rPr lang="en-AU" i="1">
                                  <a:latin typeface="Cambria Math" panose="02040503050406030204" pitchFamily="18" charset="0"/>
                                  <a:ea typeface="Cambria Math" panose="02040503050406030204" pitchFamily="18" charset="0"/>
                                </a:rPr>
                                <m:t>𝑡</m:t>
                              </m:r>
                            </m:sub>
                          </m:sSub>
                        </m:sub>
                      </m:sSub>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𝑢</m:t>
                          </m:r>
                        </m:e>
                        <m:sub>
                          <m:sSub>
                            <m:sSubPr>
                              <m:ctrlPr>
                                <a:rPr lang="en-AU" i="1">
                                  <a:latin typeface="Cambria Math" panose="02040503050406030204" pitchFamily="18" charset="0"/>
                                </a:rPr>
                              </m:ctrlPr>
                            </m:sSubPr>
                            <m:e>
                              <m:r>
                                <a:rPr lang="en-AU" i="1">
                                  <a:latin typeface="Cambria Math" panose="02040503050406030204" pitchFamily="18" charset="0"/>
                                </a:rPr>
                                <m:t>𝑐</m:t>
                              </m:r>
                            </m:e>
                            <m:sub>
                              <m:r>
                                <a:rPr lang="en-AU" i="1">
                                  <a:latin typeface="Cambria Math" panose="02040503050406030204" pitchFamily="18" charset="0"/>
                                </a:rPr>
                                <m:t>𝑡</m:t>
                              </m:r>
                            </m:sub>
                          </m:sSub>
                        </m:sub>
                      </m:sSub>
                      <m:r>
                        <a:rPr lang="en-AU" b="0" i="1" smtClean="0">
                          <a:latin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𝑤</m:t>
                          </m:r>
                        </m:e>
                        <m:sub>
                          <m:r>
                            <a:rPr lang="en-AU" b="0" i="1" smtClean="0">
                              <a:latin typeface="Cambria Math" panose="02040503050406030204" pitchFamily="18" charset="0"/>
                              <a:ea typeface="Cambria Math" panose="02040503050406030204" pitchFamily="18" charset="0"/>
                            </a:rPr>
                            <m:t>𝑡</m:t>
                          </m:r>
                        </m:sub>
                      </m:sSub>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1−</m:t>
                          </m:r>
                          <m:sSub>
                            <m:sSubPr>
                              <m:ctrlPr>
                                <a:rPr lang="en-AU" b="0" i="1" smtClean="0">
                                  <a:solidFill>
                                    <a:srgbClr val="FF0000"/>
                                  </a:solidFill>
                                  <a:latin typeface="Cambria Math" panose="02040503050406030204" pitchFamily="18" charset="0"/>
                                  <a:ea typeface="Cambria Math" panose="02040503050406030204" pitchFamily="18" charset="0"/>
                                </a:rPr>
                              </m:ctrlPr>
                            </m:sSubPr>
                            <m:e>
                              <m:r>
                                <a:rPr lang="en-AU" b="0" i="1" smtClean="0">
                                  <a:solidFill>
                                    <a:srgbClr val="FF0000"/>
                                  </a:solidFill>
                                  <a:latin typeface="Cambria Math" panose="02040503050406030204" pitchFamily="18" charset="0"/>
                                  <a:ea typeface="Cambria Math" panose="02040503050406030204" pitchFamily="18" charset="0"/>
                                </a:rPr>
                                <m:t>𝜏</m:t>
                              </m:r>
                            </m:e>
                            <m:sub>
                              <m:r>
                                <a:rPr lang="en-AU" b="0" i="1" smtClean="0">
                                  <a:solidFill>
                                    <a:srgbClr val="FF0000"/>
                                  </a:solidFill>
                                  <a:latin typeface="Cambria Math" panose="02040503050406030204" pitchFamily="18" charset="0"/>
                                  <a:ea typeface="Cambria Math" panose="02040503050406030204" pitchFamily="18" charset="0"/>
                                </a:rPr>
                                <m:t>𝑡</m:t>
                              </m:r>
                            </m:sub>
                          </m:sSub>
                        </m:e>
                      </m:d>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𝑡</m:t>
                      </m:r>
                      <m:r>
                        <a:rPr lang="en-AU" b="0" i="1" smtClean="0">
                          <a:latin typeface="Cambria Math" panose="02040503050406030204" pitchFamily="18" charset="0"/>
                          <a:ea typeface="Cambria Math" panose="02040503050406030204" pitchFamily="18" charset="0"/>
                        </a:rPr>
                        <m:t>=1,2</m:t>
                      </m:r>
                    </m:oMath>
                  </m:oMathPara>
                </a14:m>
                <a:endParaRPr lang="en-AU" dirty="0"/>
              </a:p>
              <a:p>
                <a:pPr marL="0" indent="0">
                  <a:buNone/>
                </a:pPr>
                <a:endParaRPr lang="en-AU" sz="700" dirty="0"/>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𝑢</m:t>
                          </m:r>
                        </m:e>
                        <m:sub>
                          <m:sSub>
                            <m:sSubPr>
                              <m:ctrlPr>
                                <a:rPr lang="en-AU" i="1">
                                  <a:latin typeface="Cambria Math" panose="02040503050406030204" pitchFamily="18" charset="0"/>
                                </a:rPr>
                              </m:ctrlPr>
                            </m:sSubPr>
                            <m:e>
                              <m:r>
                                <a:rPr lang="en-AU" i="1">
                                  <a:latin typeface="Cambria Math" panose="02040503050406030204" pitchFamily="18" charset="0"/>
                                </a:rPr>
                                <m:t>𝑐</m:t>
                              </m:r>
                            </m:e>
                            <m:sub>
                              <m:r>
                                <a:rPr lang="en-AU" b="0" i="1" smtClean="0">
                                  <a:latin typeface="Cambria Math" panose="02040503050406030204" pitchFamily="18" charset="0"/>
                                </a:rPr>
                                <m:t>1</m:t>
                              </m:r>
                            </m:sub>
                          </m:sSub>
                        </m:sub>
                      </m:sSub>
                      <m:sSub>
                        <m:sSubPr>
                          <m:ctrlPr>
                            <a:rPr lang="en-AU" i="1">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𝑢</m:t>
                          </m:r>
                        </m:e>
                        <m:sub>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𝑐</m:t>
                              </m:r>
                            </m:e>
                            <m:sub>
                              <m:r>
                                <a:rPr lang="en-AU" i="1">
                                  <a:latin typeface="Cambria Math" panose="02040503050406030204" pitchFamily="18" charset="0"/>
                                  <a:ea typeface="Cambria Math" panose="02040503050406030204" pitchFamily="18" charset="0"/>
                                </a:rPr>
                                <m:t>2</m:t>
                              </m:r>
                            </m:sub>
                          </m:sSub>
                        </m:sub>
                      </m:sSub>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𝛽</m:t>
                      </m:r>
                      <m:r>
                        <a:rPr lang="en-AU" i="1">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𝑟</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1−</m:t>
                          </m:r>
                          <m:sSub>
                            <m:sSubPr>
                              <m:ctrlPr>
                                <a:rPr lang="en-AU" b="0" i="1" smtClean="0">
                                  <a:solidFill>
                                    <a:srgbClr val="FF0000"/>
                                  </a:solidFill>
                                  <a:latin typeface="Cambria Math" panose="02040503050406030204" pitchFamily="18" charset="0"/>
                                  <a:ea typeface="Cambria Math" panose="02040503050406030204" pitchFamily="18" charset="0"/>
                                </a:rPr>
                              </m:ctrlPr>
                            </m:sSubPr>
                            <m:e>
                              <m:r>
                                <a:rPr lang="en-AU" b="0" i="1" smtClean="0">
                                  <a:solidFill>
                                    <a:srgbClr val="FF0000"/>
                                  </a:solidFill>
                                  <a:latin typeface="Cambria Math" panose="02040503050406030204" pitchFamily="18" charset="0"/>
                                  <a:ea typeface="Cambria Math" panose="02040503050406030204" pitchFamily="18" charset="0"/>
                                </a:rPr>
                                <m:t>𝜏</m:t>
                              </m:r>
                            </m:e>
                            <m:sub>
                              <m:r>
                                <a:rPr lang="en-AU" b="0" i="1" smtClean="0">
                                  <a:solidFill>
                                    <a:srgbClr val="FF0000"/>
                                  </a:solidFill>
                                  <a:latin typeface="Cambria Math" panose="02040503050406030204" pitchFamily="18" charset="0"/>
                                  <a:ea typeface="Cambria Math" panose="02040503050406030204" pitchFamily="18" charset="0"/>
                                </a:rPr>
                                <m:t>𝐾</m:t>
                              </m:r>
                            </m:sub>
                          </m:sSub>
                        </m:e>
                      </m:d>
                      <m:r>
                        <a:rPr lang="en-AU" b="0" i="1" smtClean="0">
                          <a:latin typeface="Cambria Math" panose="02040503050406030204" pitchFamily="18" charset="0"/>
                          <a:ea typeface="Cambria Math" panose="02040503050406030204" pitchFamily="18" charset="0"/>
                        </a:rPr>
                        <m:t>)</m:t>
                      </m:r>
                    </m:oMath>
                  </m:oMathPara>
                </a14:m>
                <a:endParaRPr lang="en-AU" dirty="0"/>
              </a:p>
              <a:p>
                <a:r>
                  <a:rPr lang="en-AU" dirty="0"/>
                  <a:t>Which implies:</a:t>
                </a:r>
              </a:p>
              <a:p>
                <a:pPr marL="0" indent="0">
                  <a:buNone/>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𝑢</m:t>
                              </m:r>
                            </m:e>
                            <m:sub>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𝑙</m:t>
                                  </m:r>
                                </m:e>
                                <m:sub>
                                  <m:r>
                                    <a:rPr lang="en-AU" b="0" i="1" smtClean="0">
                                      <a:latin typeface="Cambria Math" panose="02040503050406030204" pitchFamily="18" charset="0"/>
                                      <a:ea typeface="Cambria Math" panose="02040503050406030204" pitchFamily="18" charset="0"/>
                                    </a:rPr>
                                    <m:t>1</m:t>
                                  </m:r>
                                </m:sub>
                              </m:sSub>
                            </m:sub>
                          </m:sSub>
                        </m:num>
                        <m:den>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𝑢</m:t>
                              </m:r>
                            </m:e>
                            <m:sub>
                              <m:sSub>
                                <m:sSubPr>
                                  <m:ctrlPr>
                                    <a:rPr lang="en-AU" i="1">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𝑙</m:t>
                                  </m:r>
                                </m:e>
                                <m:sub>
                                  <m:r>
                                    <a:rPr lang="en-AU" b="0" i="1" smtClean="0">
                                      <a:latin typeface="Cambria Math" panose="02040503050406030204" pitchFamily="18" charset="0"/>
                                      <a:ea typeface="Cambria Math" panose="02040503050406030204" pitchFamily="18" charset="0"/>
                                    </a:rPr>
                                    <m:t>2</m:t>
                                  </m:r>
                                </m:sub>
                              </m:sSub>
                            </m:sub>
                          </m:sSub>
                        </m:den>
                      </m:f>
                      <m:r>
                        <a:rPr lang="en-AU" i="1">
                          <a:latin typeface="Cambria Math" panose="02040503050406030204" pitchFamily="18" charset="0"/>
                        </a:rPr>
                        <m:t>=</m:t>
                      </m:r>
                      <m:f>
                        <m:fPr>
                          <m:ctrlPr>
                            <a:rPr lang="en-AU" i="1" smtClean="0">
                              <a:latin typeface="Cambria Math" panose="02040503050406030204" pitchFamily="18" charset="0"/>
                            </a:rPr>
                          </m:ctrlPr>
                        </m:fPr>
                        <m:num>
                          <m:sSub>
                            <m:sSubPr>
                              <m:ctrlPr>
                                <a:rPr lang="en-AU" i="1" smtClean="0">
                                  <a:latin typeface="Cambria Math" panose="02040503050406030204" pitchFamily="18" charset="0"/>
                                </a:rPr>
                              </m:ctrlPr>
                            </m:sSubPr>
                            <m:e>
                              <m:r>
                                <a:rPr lang="en-AU" b="0" i="1" smtClean="0">
                                  <a:latin typeface="Cambria Math" panose="02040503050406030204" pitchFamily="18" charset="0"/>
                                </a:rPr>
                                <m:t>𝑤</m:t>
                              </m:r>
                            </m:e>
                            <m:sub>
                              <m:r>
                                <a:rPr lang="en-AU" b="0" i="1" smtClean="0">
                                  <a:latin typeface="Cambria Math" panose="02040503050406030204" pitchFamily="18" charset="0"/>
                                </a:rPr>
                                <m:t>1</m:t>
                              </m:r>
                            </m:sub>
                          </m:sSub>
                          <m:r>
                            <a:rPr lang="en-AU" b="0" i="1" smtClean="0">
                              <a:latin typeface="Cambria Math" panose="02040503050406030204" pitchFamily="18" charset="0"/>
                            </a:rPr>
                            <m:t>(1−</m:t>
                          </m:r>
                          <m:sSub>
                            <m:sSubPr>
                              <m:ctrlPr>
                                <a:rPr lang="en-AU" b="0" i="1" smtClean="0">
                                  <a:solidFill>
                                    <a:srgbClr val="FF0000"/>
                                  </a:solidFill>
                                  <a:latin typeface="Cambria Math" panose="02040503050406030204" pitchFamily="18" charset="0"/>
                                </a:rPr>
                              </m:ctrlPr>
                            </m:sSubPr>
                            <m:e>
                              <m:r>
                                <a:rPr lang="en-AU" b="0" i="1" smtClean="0">
                                  <a:solidFill>
                                    <a:srgbClr val="FF0000"/>
                                  </a:solidFill>
                                  <a:latin typeface="Cambria Math" panose="02040503050406030204" pitchFamily="18" charset="0"/>
                                  <a:ea typeface="Cambria Math" panose="02040503050406030204" pitchFamily="18" charset="0"/>
                                </a:rPr>
                                <m:t>𝜏</m:t>
                              </m:r>
                            </m:e>
                            <m:sub>
                              <m:r>
                                <a:rPr lang="en-AU" b="0" i="1" smtClean="0">
                                  <a:solidFill>
                                    <a:srgbClr val="FF0000"/>
                                  </a:solidFill>
                                  <a:latin typeface="Cambria Math" panose="02040503050406030204" pitchFamily="18" charset="0"/>
                                </a:rPr>
                                <m:t>1</m:t>
                              </m:r>
                            </m:sub>
                          </m:sSub>
                          <m:r>
                            <a:rPr lang="en-AU" b="0" i="1" smtClean="0">
                              <a:latin typeface="Cambria Math" panose="02040503050406030204" pitchFamily="18" charset="0"/>
                            </a:rPr>
                            <m:t>)</m:t>
                          </m:r>
                        </m:num>
                        <m:den>
                          <m:sSub>
                            <m:sSubPr>
                              <m:ctrlPr>
                                <a:rPr lang="en-AU" i="1">
                                  <a:latin typeface="Cambria Math" panose="02040503050406030204" pitchFamily="18" charset="0"/>
                                </a:rPr>
                              </m:ctrlPr>
                            </m:sSubPr>
                            <m:e>
                              <m:r>
                                <a:rPr lang="en-AU" i="1">
                                  <a:latin typeface="Cambria Math" panose="02040503050406030204" pitchFamily="18" charset="0"/>
                                </a:rPr>
                                <m:t>𝑤</m:t>
                              </m:r>
                            </m:e>
                            <m:sub>
                              <m:r>
                                <a:rPr lang="en-AU" b="0" i="1" smtClean="0">
                                  <a:latin typeface="Cambria Math" panose="02040503050406030204" pitchFamily="18" charset="0"/>
                                </a:rPr>
                                <m:t>2</m:t>
                              </m:r>
                            </m:sub>
                          </m:sSub>
                          <m:r>
                            <a:rPr lang="en-AU" i="1">
                              <a:latin typeface="Cambria Math" panose="02040503050406030204" pitchFamily="18" charset="0"/>
                            </a:rPr>
                            <m:t>(1−</m:t>
                          </m:r>
                          <m:sSub>
                            <m:sSubPr>
                              <m:ctrlPr>
                                <a:rPr lang="en-AU" i="1" smtClean="0">
                                  <a:solidFill>
                                    <a:srgbClr val="FF0000"/>
                                  </a:solidFill>
                                  <a:latin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b="0" i="1" smtClean="0">
                                  <a:solidFill>
                                    <a:srgbClr val="FF0000"/>
                                  </a:solidFill>
                                  <a:latin typeface="Cambria Math" panose="02040503050406030204" pitchFamily="18" charset="0"/>
                                  <a:ea typeface="Cambria Math" panose="02040503050406030204" pitchFamily="18" charset="0"/>
                                </a:rPr>
                                <m:t>2</m:t>
                              </m:r>
                            </m:sub>
                          </m:sSub>
                          <m:r>
                            <a:rPr lang="en-AU" i="1">
                              <a:latin typeface="Cambria Math" panose="02040503050406030204" pitchFamily="18" charset="0"/>
                            </a:rPr>
                            <m:t>)</m:t>
                          </m:r>
                        </m:den>
                      </m:f>
                      <m:r>
                        <a:rPr lang="en-AU" i="1">
                          <a:latin typeface="Cambria Math" panose="02040503050406030204" pitchFamily="18" charset="0"/>
                          <a:ea typeface="Cambria Math" panose="02040503050406030204" pitchFamily="18" charset="0"/>
                        </a:rPr>
                        <m:t>𝛽</m:t>
                      </m:r>
                      <m:r>
                        <a:rPr lang="en-AU" i="1">
                          <a:latin typeface="Cambria Math" panose="02040503050406030204" pitchFamily="18" charset="0"/>
                          <a:ea typeface="Cambria Math" panose="02040503050406030204" pitchFamily="18" charset="0"/>
                        </a:rPr>
                        <m:t>(1+</m:t>
                      </m:r>
                      <m:r>
                        <a:rPr lang="en-AU" i="1">
                          <a:latin typeface="Cambria Math" panose="02040503050406030204" pitchFamily="18" charset="0"/>
                          <a:ea typeface="Cambria Math" panose="02040503050406030204" pitchFamily="18" charset="0"/>
                        </a:rPr>
                        <m:t>𝑟</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1−</m:t>
                          </m:r>
                          <m:sSub>
                            <m:sSubPr>
                              <m:ctrlPr>
                                <a:rPr lang="en-AU" i="1">
                                  <a:solidFill>
                                    <a:srgbClr val="FF0000"/>
                                  </a:solidFill>
                                  <a:latin typeface="Cambria Math" panose="02040503050406030204" pitchFamily="18" charset="0"/>
                                  <a:ea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i="1">
                                  <a:solidFill>
                                    <a:srgbClr val="FF0000"/>
                                  </a:solidFill>
                                  <a:latin typeface="Cambria Math" panose="02040503050406030204" pitchFamily="18" charset="0"/>
                                  <a:ea typeface="Cambria Math" panose="02040503050406030204" pitchFamily="18" charset="0"/>
                                </a:rPr>
                                <m:t>𝐾</m:t>
                              </m:r>
                            </m:sub>
                          </m:sSub>
                        </m:e>
                      </m:d>
                      <m:r>
                        <a:rPr lang="en-AU" i="1">
                          <a:latin typeface="Cambria Math" panose="02040503050406030204" pitchFamily="18" charset="0"/>
                          <a:ea typeface="Cambria Math" panose="02040503050406030204" pitchFamily="18" charset="0"/>
                        </a:rPr>
                        <m:t>)</m:t>
                      </m:r>
                    </m:oMath>
                  </m:oMathPara>
                </a14:m>
                <a:endParaRPr lang="en-AU" dirty="0"/>
              </a:p>
              <a:p>
                <a:r>
                  <a:rPr lang="en-AU" dirty="0"/>
                  <a:t>The effect on intertemporal </a:t>
                </a:r>
                <a:r>
                  <a:rPr lang="en-AU" dirty="0" err="1"/>
                  <a:t>labor</a:t>
                </a:r>
                <a:r>
                  <a:rPr lang="en-AU" dirty="0"/>
                  <a:t> allocation of a tax rate on earnings that </a:t>
                </a:r>
                <a:r>
                  <a:rPr lang="en-AU" u="sng" dirty="0"/>
                  <a:t>falls</a:t>
                </a:r>
                <a:r>
                  <a:rPr lang="en-AU" dirty="0"/>
                  <a:t> with age </a:t>
                </a:r>
                <a14:m>
                  <m:oMath xmlns:m="http://schemas.openxmlformats.org/officeDocument/2006/math">
                    <m:sSub>
                      <m:sSubPr>
                        <m:ctrlPr>
                          <a:rPr lang="en-AU" i="1">
                            <a:solidFill>
                              <a:srgbClr val="FF0000"/>
                            </a:solidFill>
                            <a:latin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i="1">
                            <a:solidFill>
                              <a:srgbClr val="FF0000"/>
                            </a:solidFill>
                            <a:latin typeface="Cambria Math" panose="02040503050406030204" pitchFamily="18" charset="0"/>
                            <a:ea typeface="Cambria Math" panose="02040503050406030204" pitchFamily="18" charset="0"/>
                          </a:rPr>
                          <m:t>2</m:t>
                        </m:r>
                      </m:sub>
                    </m:sSub>
                    <m:r>
                      <a:rPr lang="en-AU" b="0" i="1" smtClean="0">
                        <a:solidFill>
                          <a:srgbClr val="FF0000"/>
                        </a:solidFill>
                        <a:latin typeface="Cambria Math" panose="02040503050406030204" pitchFamily="18" charset="0"/>
                        <a:ea typeface="Cambria Math" panose="02040503050406030204" pitchFamily="18" charset="0"/>
                      </a:rPr>
                      <m:t>&lt;</m:t>
                    </m:r>
                  </m:oMath>
                </a14:m>
                <a:r>
                  <a:rPr lang="en-AU" dirty="0">
                    <a:solidFill>
                      <a:srgbClr val="FF0000"/>
                    </a:solidFill>
                  </a:rPr>
                  <a:t> </a:t>
                </a:r>
                <a14:m>
                  <m:oMath xmlns:m="http://schemas.openxmlformats.org/officeDocument/2006/math">
                    <m:sSub>
                      <m:sSubPr>
                        <m:ctrlPr>
                          <a:rPr lang="en-AU" i="1">
                            <a:solidFill>
                              <a:srgbClr val="FF0000"/>
                            </a:solidFill>
                            <a:latin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i="1">
                            <a:solidFill>
                              <a:srgbClr val="FF0000"/>
                            </a:solidFill>
                            <a:latin typeface="Cambria Math" panose="02040503050406030204" pitchFamily="18" charset="0"/>
                          </a:rPr>
                          <m:t>1</m:t>
                        </m:r>
                      </m:sub>
                    </m:sSub>
                  </m:oMath>
                </a14:m>
                <a:r>
                  <a:rPr lang="en-AU" dirty="0"/>
                  <a:t> is mimicked by a constant rate </a:t>
                </a:r>
                <a14:m>
                  <m:oMath xmlns:m="http://schemas.openxmlformats.org/officeDocument/2006/math">
                    <m:sSub>
                      <m:sSubPr>
                        <m:ctrlPr>
                          <a:rPr lang="en-AU" i="1">
                            <a:solidFill>
                              <a:srgbClr val="FF0000"/>
                            </a:solidFill>
                            <a:latin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i="1">
                            <a:solidFill>
                              <a:srgbClr val="FF0000"/>
                            </a:solidFill>
                            <a:latin typeface="Cambria Math" panose="02040503050406030204" pitchFamily="18" charset="0"/>
                            <a:ea typeface="Cambria Math" panose="02040503050406030204" pitchFamily="18" charset="0"/>
                          </a:rPr>
                          <m:t>2</m:t>
                        </m:r>
                      </m:sub>
                    </m:sSub>
                    <m:r>
                      <a:rPr lang="en-AU" b="0" i="1" smtClean="0">
                        <a:solidFill>
                          <a:srgbClr val="FF0000"/>
                        </a:solidFill>
                        <a:latin typeface="Cambria Math" panose="02040503050406030204" pitchFamily="18" charset="0"/>
                        <a:ea typeface="Cambria Math" panose="02040503050406030204" pitchFamily="18" charset="0"/>
                      </a:rPr>
                      <m:t>=</m:t>
                    </m:r>
                  </m:oMath>
                </a14:m>
                <a:r>
                  <a:rPr lang="en-AU" dirty="0">
                    <a:solidFill>
                      <a:srgbClr val="FF0000"/>
                    </a:solidFill>
                  </a:rPr>
                  <a:t> </a:t>
                </a:r>
                <a14:m>
                  <m:oMath xmlns:m="http://schemas.openxmlformats.org/officeDocument/2006/math">
                    <m:sSub>
                      <m:sSubPr>
                        <m:ctrlPr>
                          <a:rPr lang="en-AU" i="1">
                            <a:solidFill>
                              <a:srgbClr val="FF0000"/>
                            </a:solidFill>
                            <a:latin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i="1">
                            <a:solidFill>
                              <a:srgbClr val="FF0000"/>
                            </a:solidFill>
                            <a:latin typeface="Cambria Math" panose="02040503050406030204" pitchFamily="18" charset="0"/>
                          </a:rPr>
                          <m:t>1</m:t>
                        </m:r>
                      </m:sub>
                    </m:sSub>
                  </m:oMath>
                </a14:m>
                <a:r>
                  <a:rPr lang="en-AU" dirty="0"/>
                  <a:t> combined with a positive tax rate on capital </a:t>
                </a:r>
                <a14:m>
                  <m:oMath xmlns:m="http://schemas.openxmlformats.org/officeDocument/2006/math">
                    <m:sSub>
                      <m:sSubPr>
                        <m:ctrlPr>
                          <a:rPr lang="en-AU" i="1">
                            <a:solidFill>
                              <a:srgbClr val="FF0000"/>
                            </a:solidFill>
                            <a:latin typeface="Cambria Math" panose="02040503050406030204" pitchFamily="18" charset="0"/>
                            <a:ea typeface="Cambria Math" panose="02040503050406030204" pitchFamily="18" charset="0"/>
                          </a:rPr>
                        </m:ctrlPr>
                      </m:sSubPr>
                      <m:e>
                        <m:r>
                          <a:rPr lang="en-AU" i="1">
                            <a:solidFill>
                              <a:srgbClr val="FF0000"/>
                            </a:solidFill>
                            <a:latin typeface="Cambria Math" panose="02040503050406030204" pitchFamily="18" charset="0"/>
                            <a:ea typeface="Cambria Math" panose="02040503050406030204" pitchFamily="18" charset="0"/>
                          </a:rPr>
                          <m:t>𝜏</m:t>
                        </m:r>
                      </m:e>
                      <m:sub>
                        <m:r>
                          <a:rPr lang="en-AU" i="1">
                            <a:solidFill>
                              <a:srgbClr val="FF0000"/>
                            </a:solidFill>
                            <a:latin typeface="Cambria Math" panose="02040503050406030204" pitchFamily="18" charset="0"/>
                            <a:ea typeface="Cambria Math" panose="02040503050406030204" pitchFamily="18" charset="0"/>
                          </a:rPr>
                          <m:t>𝐾</m:t>
                        </m:r>
                      </m:sub>
                    </m:sSub>
                    <m:r>
                      <a:rPr lang="en-AU" b="0" i="1" smtClean="0">
                        <a:solidFill>
                          <a:srgbClr val="FF0000"/>
                        </a:solidFill>
                        <a:latin typeface="Cambria Math" panose="02040503050406030204" pitchFamily="18" charset="0"/>
                        <a:ea typeface="Cambria Math" panose="02040503050406030204" pitchFamily="18" charset="0"/>
                      </a:rPr>
                      <m:t>&gt;0</m:t>
                    </m:r>
                  </m:oMath>
                </a14:m>
                <a:r>
                  <a:rPr lang="en-AU" dirty="0"/>
                  <a:t>.</a:t>
                </a:r>
              </a:p>
            </p:txBody>
          </p:sp>
        </mc:Choice>
        <mc:Fallback xmlns="">
          <p:sp>
            <p:nvSpPr>
              <p:cNvPr id="3" name="Content Placeholder 2">
                <a:extLst>
                  <a:ext uri="{FF2B5EF4-FFF2-40B4-BE49-F238E27FC236}">
                    <a16:creationId xmlns:a16="http://schemas.microsoft.com/office/drawing/2014/main" id="{A4F972A1-23DF-49D7-B15E-602717DC08F6}"/>
                  </a:ext>
                </a:extLst>
              </p:cNvPr>
              <p:cNvSpPr>
                <a:spLocks noGrp="1" noRot="1" noChangeAspect="1" noMove="1" noResize="1" noEditPoints="1" noAdjustHandles="1" noChangeArrowheads="1" noChangeShapeType="1" noTextEdit="1"/>
              </p:cNvSpPr>
              <p:nvPr>
                <p:ph idx="1"/>
              </p:nvPr>
            </p:nvSpPr>
            <p:spPr>
              <a:xfrm>
                <a:off x="323528" y="1124744"/>
                <a:ext cx="8568952" cy="5733256"/>
              </a:xfrm>
              <a:blipFill>
                <a:blip r:embed="rId2"/>
                <a:stretch>
                  <a:fillRect l="-1636" t="-1383" r="-2205"/>
                </a:stretch>
              </a:blipFill>
            </p:spPr>
            <p:txBody>
              <a:bodyPr/>
              <a:lstStyle/>
              <a:p>
                <a:r>
                  <a:rPr lang="en-AU">
                    <a:noFill/>
                  </a:rPr>
                  <a:t> </a:t>
                </a:r>
              </a:p>
            </p:txBody>
          </p:sp>
        </mc:Fallback>
      </mc:AlternateContent>
    </p:spTree>
    <p:extLst>
      <p:ext uri="{BB962C8B-B14F-4D97-AF65-F5344CB8AC3E}">
        <p14:creationId xmlns:p14="http://schemas.microsoft.com/office/powerpoint/2010/main" val="3324721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D1A5-EA1C-480E-9FEC-13AEA97B61D9}"/>
              </a:ext>
            </a:extLst>
          </p:cNvPr>
          <p:cNvSpPr>
            <a:spLocks noGrp="1"/>
          </p:cNvSpPr>
          <p:nvPr>
            <p:ph type="title"/>
          </p:nvPr>
        </p:nvSpPr>
        <p:spPr>
          <a:xfrm>
            <a:off x="-36512" y="0"/>
            <a:ext cx="9180512" cy="1340768"/>
          </a:xfrm>
        </p:spPr>
        <p:txBody>
          <a:bodyPr/>
          <a:lstStyle/>
          <a:p>
            <a:r>
              <a:rPr lang="en-AU" dirty="0"/>
              <a:t>Problem: Evidence on </a:t>
            </a:r>
            <a:r>
              <a:rPr lang="en-AU" dirty="0" err="1"/>
              <a:t>Labor</a:t>
            </a:r>
            <a:r>
              <a:rPr lang="en-AU" dirty="0"/>
              <a:t> Supply Elasticities by Age is Limited</a:t>
            </a:r>
          </a:p>
        </p:txBody>
      </p:sp>
      <p:sp>
        <p:nvSpPr>
          <p:cNvPr id="3" name="Content Placeholder 2">
            <a:extLst>
              <a:ext uri="{FF2B5EF4-FFF2-40B4-BE49-F238E27FC236}">
                <a16:creationId xmlns:a16="http://schemas.microsoft.com/office/drawing/2014/main" id="{5E0C2058-7037-45F2-AEA9-026396005D56}"/>
              </a:ext>
            </a:extLst>
          </p:cNvPr>
          <p:cNvSpPr>
            <a:spLocks noGrp="1"/>
          </p:cNvSpPr>
          <p:nvPr>
            <p:ph idx="1"/>
          </p:nvPr>
        </p:nvSpPr>
        <p:spPr>
          <a:xfrm>
            <a:off x="107504" y="1556792"/>
            <a:ext cx="8928992" cy="4968552"/>
          </a:xfrm>
        </p:spPr>
        <p:txBody>
          <a:bodyPr/>
          <a:lstStyle/>
          <a:p>
            <a:r>
              <a:rPr lang="en-AU" dirty="0"/>
              <a:t>Blundell, French, </a:t>
            </a:r>
            <a:r>
              <a:rPr lang="en-AU" dirty="0" err="1"/>
              <a:t>Tetlow</a:t>
            </a:r>
            <a:r>
              <a:rPr lang="en-AU" dirty="0"/>
              <a:t> (Handbook of Economics of Population Aging, 2016, p.527): </a:t>
            </a:r>
          </a:p>
          <a:p>
            <a:r>
              <a:rPr lang="en-AU" dirty="0">
                <a:solidFill>
                  <a:srgbClr val="00B050"/>
                </a:solidFill>
              </a:rPr>
              <a:t>“Despite the fact that this is an issue of central importance for optimal taxation over the life cycle, there is relatively little evidence on it.”</a:t>
            </a:r>
            <a:r>
              <a:rPr lang="en-AU" dirty="0"/>
              <a:t> </a:t>
            </a:r>
          </a:p>
          <a:p>
            <a:r>
              <a:rPr lang="en-AU" dirty="0"/>
              <a:t>“… direct evidence on </a:t>
            </a:r>
            <a:r>
              <a:rPr lang="en-AU" dirty="0" err="1"/>
              <a:t>labor</a:t>
            </a:r>
            <a:r>
              <a:rPr lang="en-AU" dirty="0"/>
              <a:t> supply elasticities around retirement age is scarce.” </a:t>
            </a:r>
          </a:p>
          <a:p>
            <a:r>
              <a:rPr lang="en-AU" dirty="0"/>
              <a:t>“… evidence is not definitive, but it suggests that </a:t>
            </a:r>
            <a:r>
              <a:rPr lang="en-AU" dirty="0" err="1"/>
              <a:t>labor</a:t>
            </a:r>
            <a:r>
              <a:rPr lang="en-AU" dirty="0"/>
              <a:t> supply elasticities rise at older ages.”</a:t>
            </a:r>
          </a:p>
        </p:txBody>
      </p:sp>
    </p:spTree>
    <p:extLst>
      <p:ext uri="{BB962C8B-B14F-4D97-AF65-F5344CB8AC3E}">
        <p14:creationId xmlns:p14="http://schemas.microsoft.com/office/powerpoint/2010/main" val="3889482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BF61-AD11-410C-973A-C21573429AB2}"/>
              </a:ext>
            </a:extLst>
          </p:cNvPr>
          <p:cNvSpPr>
            <a:spLocks noGrp="1"/>
          </p:cNvSpPr>
          <p:nvPr>
            <p:ph type="title"/>
          </p:nvPr>
        </p:nvSpPr>
        <p:spPr>
          <a:xfrm>
            <a:off x="0" y="0"/>
            <a:ext cx="9144000" cy="1412776"/>
          </a:xfrm>
        </p:spPr>
        <p:txBody>
          <a:bodyPr/>
          <a:lstStyle/>
          <a:p>
            <a:r>
              <a:rPr lang="en-AU" dirty="0"/>
              <a:t>Strong Theoretical Reasons to Believe Elasticities increase with Age</a:t>
            </a:r>
          </a:p>
        </p:txBody>
      </p:sp>
      <p:sp>
        <p:nvSpPr>
          <p:cNvPr id="3" name="Content Placeholder 2">
            <a:extLst>
              <a:ext uri="{FF2B5EF4-FFF2-40B4-BE49-F238E27FC236}">
                <a16:creationId xmlns:a16="http://schemas.microsoft.com/office/drawing/2014/main" id="{15979E66-8C54-42F2-B832-38CB37D6A87B}"/>
              </a:ext>
            </a:extLst>
          </p:cNvPr>
          <p:cNvSpPr>
            <a:spLocks noGrp="1"/>
          </p:cNvSpPr>
          <p:nvPr>
            <p:ph idx="1"/>
          </p:nvPr>
        </p:nvSpPr>
        <p:spPr>
          <a:xfrm>
            <a:off x="457200" y="1700808"/>
            <a:ext cx="8229600" cy="4680520"/>
          </a:xfrm>
        </p:spPr>
        <p:txBody>
          <a:bodyPr/>
          <a:lstStyle/>
          <a:p>
            <a:r>
              <a:rPr lang="en-AU" b="1" dirty="0">
                <a:solidFill>
                  <a:srgbClr val="00B050"/>
                </a:solidFill>
              </a:rPr>
              <a:t>Human Capital</a:t>
            </a:r>
            <a:r>
              <a:rPr lang="en-AU" dirty="0"/>
              <a:t> causes </a:t>
            </a:r>
            <a:r>
              <a:rPr lang="en-AU" dirty="0" err="1"/>
              <a:t>labor</a:t>
            </a:r>
            <a:r>
              <a:rPr lang="en-AU" dirty="0"/>
              <a:t> supply elasticities to grow with age:</a:t>
            </a:r>
          </a:p>
          <a:p>
            <a:pPr lvl="1"/>
            <a:r>
              <a:rPr lang="en-AU" dirty="0"/>
              <a:t>Imai and Keane (IER 2004)</a:t>
            </a:r>
          </a:p>
          <a:p>
            <a:r>
              <a:rPr lang="en-AU" dirty="0"/>
              <a:t>An active </a:t>
            </a:r>
            <a:r>
              <a:rPr lang="en-AU" b="1" dirty="0">
                <a:solidFill>
                  <a:srgbClr val="00B050"/>
                </a:solidFill>
              </a:rPr>
              <a:t>Participation Margin</a:t>
            </a:r>
            <a:r>
              <a:rPr lang="en-AU" dirty="0"/>
              <a:t> causes </a:t>
            </a:r>
            <a:r>
              <a:rPr lang="en-AU" dirty="0" err="1"/>
              <a:t>labor</a:t>
            </a:r>
            <a:r>
              <a:rPr lang="en-AU" dirty="0"/>
              <a:t> supply elasticities to grow with age:</a:t>
            </a:r>
          </a:p>
          <a:p>
            <a:pPr lvl="1"/>
            <a:r>
              <a:rPr lang="en-AU" dirty="0"/>
              <a:t>French (</a:t>
            </a:r>
            <a:r>
              <a:rPr lang="en-AU" dirty="0" err="1"/>
              <a:t>ReStud</a:t>
            </a:r>
            <a:r>
              <a:rPr lang="en-AU" dirty="0"/>
              <a:t> 2005)</a:t>
            </a:r>
          </a:p>
          <a:p>
            <a:pPr lvl="1"/>
            <a:r>
              <a:rPr lang="en-AU" dirty="0"/>
              <a:t>Rogerson and </a:t>
            </a:r>
            <a:r>
              <a:rPr lang="en-AU" dirty="0" err="1"/>
              <a:t>Wallenius</a:t>
            </a:r>
            <a:r>
              <a:rPr lang="en-AU" dirty="0"/>
              <a:t> (JET 2009, AER 2013)</a:t>
            </a:r>
          </a:p>
          <a:p>
            <a:pPr lvl="1"/>
            <a:r>
              <a:rPr lang="en-AU" dirty="0"/>
              <a:t>French and Jones (ITPF 2012)</a:t>
            </a:r>
          </a:p>
        </p:txBody>
      </p:sp>
    </p:spTree>
    <p:extLst>
      <p:ext uri="{BB962C8B-B14F-4D97-AF65-F5344CB8AC3E}">
        <p14:creationId xmlns:p14="http://schemas.microsoft.com/office/powerpoint/2010/main" val="109105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508CB14-4AA5-4BF0-A476-D3678A33900F}"/>
              </a:ext>
            </a:extLst>
          </p:cNvPr>
          <p:cNvSpPr>
            <a:spLocks noGrp="1"/>
          </p:cNvSpPr>
          <p:nvPr>
            <p:ph type="title"/>
          </p:nvPr>
        </p:nvSpPr>
        <p:spPr>
          <a:xfrm>
            <a:off x="755576" y="0"/>
            <a:ext cx="7632848" cy="980728"/>
          </a:xfrm>
        </p:spPr>
        <p:txBody>
          <a:bodyPr/>
          <a:lstStyle/>
          <a:p>
            <a:r>
              <a:rPr lang="en-AU" altLang="en-US" dirty="0">
                <a:ea typeface="ＭＳ Ｐゴシック" panose="020B0600070205080204" pitchFamily="34" charset="-128"/>
              </a:rPr>
              <a:t>Background</a:t>
            </a:r>
          </a:p>
        </p:txBody>
      </p:sp>
      <p:sp>
        <p:nvSpPr>
          <p:cNvPr id="7171" name="Content Placeholder 2">
            <a:extLst>
              <a:ext uri="{FF2B5EF4-FFF2-40B4-BE49-F238E27FC236}">
                <a16:creationId xmlns:a16="http://schemas.microsoft.com/office/drawing/2014/main" id="{72AE562B-D337-4A35-AE4A-BE4B0165687C}"/>
              </a:ext>
            </a:extLst>
          </p:cNvPr>
          <p:cNvSpPr>
            <a:spLocks noGrp="1"/>
          </p:cNvSpPr>
          <p:nvPr>
            <p:ph idx="1"/>
          </p:nvPr>
        </p:nvSpPr>
        <p:spPr>
          <a:xfrm>
            <a:off x="179512" y="1124744"/>
            <a:ext cx="8856984" cy="5472608"/>
          </a:xfrm>
        </p:spPr>
        <p:txBody>
          <a:bodyPr/>
          <a:lstStyle/>
          <a:p>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elasticities are critical inputs to optimal tax calculations. Optimal Tax theory says:</a:t>
            </a:r>
          </a:p>
          <a:p>
            <a:endParaRPr lang="en-AU" altLang="en-US" sz="1000" dirty="0">
              <a:ea typeface="ＭＳ Ｐゴシック" panose="020B0600070205080204" pitchFamily="34" charset="-128"/>
            </a:endParaRPr>
          </a:p>
          <a:p>
            <a:r>
              <a:rPr lang="en-AU" altLang="en-US" dirty="0">
                <a:ea typeface="ＭＳ Ｐゴシック" panose="020B0600070205080204" pitchFamily="34" charset="-128"/>
              </a:rPr>
              <a:t>If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Elasticities are </a:t>
            </a:r>
            <a:r>
              <a:rPr lang="en-AU" altLang="en-US" i="1" dirty="0">
                <a:solidFill>
                  <a:srgbClr val="0070C0"/>
                </a:solidFill>
                <a:ea typeface="ＭＳ Ｐゴシック" panose="020B0600070205080204" pitchFamily="34" charset="-128"/>
              </a:rPr>
              <a:t>Larger </a:t>
            </a:r>
            <a:r>
              <a:rPr lang="en-AU" altLang="en-US" dirty="0">
                <a:ea typeface="ＭＳ Ｐゴシック" panose="020B0600070205080204" pitchFamily="34" charset="-128"/>
              </a:rPr>
              <a:t>then:</a:t>
            </a:r>
          </a:p>
          <a:p>
            <a:pPr lvl="1"/>
            <a:r>
              <a:rPr lang="en-AU" altLang="en-US" sz="3200" dirty="0">
                <a:ea typeface="ＭＳ Ｐゴシック" panose="020B0600070205080204" pitchFamily="34" charset="-128"/>
              </a:rPr>
              <a:t>Optimal tax rates on </a:t>
            </a:r>
            <a:r>
              <a:rPr lang="en-AU" altLang="en-US" sz="3200" b="1" dirty="0" err="1">
                <a:solidFill>
                  <a:srgbClr val="7030A0"/>
                </a:solidFill>
                <a:ea typeface="ＭＳ Ｐゴシック" panose="020B0600070205080204" pitchFamily="34" charset="-128"/>
              </a:rPr>
              <a:t>Labor</a:t>
            </a:r>
            <a:r>
              <a:rPr lang="en-AU" altLang="en-US" sz="3200" dirty="0">
                <a:ea typeface="ＭＳ Ｐゴシック" panose="020B0600070205080204" pitchFamily="34" charset="-128"/>
              </a:rPr>
              <a:t> are </a:t>
            </a:r>
            <a:r>
              <a:rPr lang="en-AU" altLang="en-US" sz="3200" b="1" i="1" dirty="0">
                <a:solidFill>
                  <a:srgbClr val="00B0F0"/>
                </a:solidFill>
                <a:ea typeface="ＭＳ Ｐゴシック" panose="020B0600070205080204" pitchFamily="34" charset="-128"/>
              </a:rPr>
              <a:t>Lower</a:t>
            </a:r>
            <a:r>
              <a:rPr lang="en-AU" altLang="en-US" sz="3200" dirty="0">
                <a:ea typeface="ＭＳ Ｐゴシック" panose="020B0600070205080204" pitchFamily="34" charset="-128"/>
              </a:rPr>
              <a:t> </a:t>
            </a:r>
          </a:p>
          <a:p>
            <a:pPr lvl="1"/>
            <a:r>
              <a:rPr lang="en-AU" altLang="en-US" sz="3200" dirty="0">
                <a:ea typeface="ＭＳ Ｐゴシック" panose="020B0600070205080204" pitchFamily="34" charset="-128"/>
              </a:rPr>
              <a:t>Optimal tax rate on </a:t>
            </a:r>
            <a:r>
              <a:rPr lang="en-AU" altLang="en-US" sz="3200" b="1" dirty="0">
                <a:solidFill>
                  <a:srgbClr val="7030A0"/>
                </a:solidFill>
                <a:ea typeface="ＭＳ Ｐゴシック" panose="020B0600070205080204" pitchFamily="34" charset="-128"/>
              </a:rPr>
              <a:t>Capital</a:t>
            </a:r>
            <a:r>
              <a:rPr lang="en-AU" altLang="en-US" sz="3200" dirty="0">
                <a:ea typeface="ＭＳ Ｐゴシック" panose="020B0600070205080204" pitchFamily="34" charset="-128"/>
              </a:rPr>
              <a:t> is </a:t>
            </a:r>
            <a:r>
              <a:rPr lang="en-AU" altLang="en-US" sz="3200" b="1" i="1" dirty="0">
                <a:solidFill>
                  <a:srgbClr val="00B0F0"/>
                </a:solidFill>
                <a:ea typeface="ＭＳ Ｐゴシック" panose="020B0600070205080204" pitchFamily="34" charset="-128"/>
              </a:rPr>
              <a:t>Higher</a:t>
            </a:r>
            <a:endParaRPr lang="en-AU" altLang="en-US" sz="3200" dirty="0">
              <a:ea typeface="ＭＳ Ｐゴシック" panose="020B0600070205080204" pitchFamily="34" charset="-128"/>
            </a:endParaRPr>
          </a:p>
          <a:p>
            <a:r>
              <a:rPr lang="en-AU" altLang="en-US" b="1" dirty="0">
                <a:solidFill>
                  <a:srgbClr val="7030A0"/>
                </a:solidFill>
                <a:ea typeface="ＭＳ Ｐゴシック" panose="020B0600070205080204" pitchFamily="34" charset="-128"/>
              </a:rPr>
              <a:t>Demographic groups</a:t>
            </a:r>
            <a:r>
              <a:rPr lang="en-AU" altLang="en-US" dirty="0">
                <a:ea typeface="ＭＳ Ｐゴシック" panose="020B0600070205080204" pitchFamily="34" charset="-128"/>
              </a:rPr>
              <a:t> with more elastic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 should be taxed less</a:t>
            </a:r>
          </a:p>
          <a:p>
            <a:pPr lvl="1"/>
            <a:r>
              <a:rPr lang="en-AU" altLang="en-US" sz="3200" dirty="0">
                <a:ea typeface="ＭＳ Ｐゴシック" panose="020B0600070205080204" pitchFamily="34" charset="-128"/>
              </a:rPr>
              <a:t>E.g., workers near retirement, married women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C412-0F03-49E6-92CF-0D45BEEA5475}"/>
              </a:ext>
            </a:extLst>
          </p:cNvPr>
          <p:cNvSpPr>
            <a:spLocks noGrp="1"/>
          </p:cNvSpPr>
          <p:nvPr>
            <p:ph type="title"/>
          </p:nvPr>
        </p:nvSpPr>
        <p:spPr>
          <a:xfrm>
            <a:off x="539552" y="1"/>
            <a:ext cx="8104719" cy="1124746"/>
          </a:xfrm>
        </p:spPr>
        <p:txBody>
          <a:bodyPr/>
          <a:lstStyle/>
          <a:p>
            <a:r>
              <a:rPr lang="en-US" sz="3400" dirty="0"/>
              <a:t>Human Capital → Labor Supply Elasticity Grows with Age</a:t>
            </a:r>
            <a:endParaRPr lang="en-AU" sz="3400" dirty="0"/>
          </a:p>
        </p:txBody>
      </p:sp>
      <p:sp>
        <p:nvSpPr>
          <p:cNvPr id="3" name="Content Placeholder 2">
            <a:extLst>
              <a:ext uri="{FF2B5EF4-FFF2-40B4-BE49-F238E27FC236}">
                <a16:creationId xmlns:a16="http://schemas.microsoft.com/office/drawing/2014/main" id="{2A6A5150-818B-42B7-9E9D-F7282E81467C}"/>
              </a:ext>
            </a:extLst>
          </p:cNvPr>
          <p:cNvSpPr>
            <a:spLocks noGrp="1"/>
          </p:cNvSpPr>
          <p:nvPr>
            <p:ph idx="1"/>
          </p:nvPr>
        </p:nvSpPr>
        <p:spPr>
          <a:xfrm>
            <a:off x="0" y="4581127"/>
            <a:ext cx="9144000" cy="2276873"/>
          </a:xfrm>
        </p:spPr>
        <p:txBody>
          <a:bodyPr/>
          <a:lstStyle/>
          <a:p>
            <a:r>
              <a:rPr lang="en-AU" sz="2800" dirty="0"/>
              <a:t>For young workers, the wage is a fraction of the price of time (~ 50% at age 25-30). Rest is return on human capital.  </a:t>
            </a:r>
          </a:p>
          <a:p>
            <a:r>
              <a:rPr lang="en-AU" sz="2800" dirty="0"/>
              <a:t>For old workers:  Current Wage ≈ Price of Time   </a:t>
            </a:r>
          </a:p>
          <a:p>
            <a:r>
              <a:rPr lang="en-AU" sz="2800" dirty="0"/>
              <a:t>So </a:t>
            </a:r>
            <a:r>
              <a:rPr lang="en-AU" sz="2800" dirty="0" err="1"/>
              <a:t>labor</a:t>
            </a:r>
            <a:r>
              <a:rPr lang="en-AU" sz="2800" dirty="0"/>
              <a:t> supply gets more sensitive to the wage with age</a:t>
            </a:r>
            <a:r>
              <a:rPr lang="en-AU" sz="3000" dirty="0"/>
              <a:t> </a:t>
            </a:r>
          </a:p>
        </p:txBody>
      </p:sp>
      <p:grpSp>
        <p:nvGrpSpPr>
          <p:cNvPr id="4" name="Group 3">
            <a:extLst>
              <a:ext uri="{FF2B5EF4-FFF2-40B4-BE49-F238E27FC236}">
                <a16:creationId xmlns:a16="http://schemas.microsoft.com/office/drawing/2014/main" id="{E3C88BB2-3DAD-4287-98D9-A35BA39FF23D}"/>
              </a:ext>
            </a:extLst>
          </p:cNvPr>
          <p:cNvGrpSpPr>
            <a:grpSpLocks noChangeAspect="1"/>
          </p:cNvGrpSpPr>
          <p:nvPr/>
        </p:nvGrpSpPr>
        <p:grpSpPr bwMode="auto">
          <a:xfrm>
            <a:off x="251520" y="908721"/>
            <a:ext cx="8712968" cy="3888431"/>
            <a:chOff x="4718" y="720"/>
            <a:chExt cx="2340" cy="1440"/>
          </a:xfrm>
        </p:grpSpPr>
        <p:sp>
          <p:nvSpPr>
            <p:cNvPr id="5" name="AutoShape 6">
              <a:extLst>
                <a:ext uri="{FF2B5EF4-FFF2-40B4-BE49-F238E27FC236}">
                  <a16:creationId xmlns:a16="http://schemas.microsoft.com/office/drawing/2014/main" id="{F9EEF37B-98B2-473E-9089-DF009F9D31D7}"/>
                </a:ext>
              </a:extLst>
            </p:cNvPr>
            <p:cNvSpPr>
              <a:spLocks noChangeAspect="1" noChangeArrowheads="1" noTextEdit="1"/>
            </p:cNvSpPr>
            <p:nvPr/>
          </p:nvSpPr>
          <p:spPr bwMode="auto">
            <a:xfrm>
              <a:off x="4718" y="720"/>
              <a:ext cx="2340" cy="1440"/>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a:p>
          </p:txBody>
        </p:sp>
        <p:cxnSp>
          <p:nvCxnSpPr>
            <p:cNvPr id="6" name="Line 7">
              <a:extLst>
                <a:ext uri="{FF2B5EF4-FFF2-40B4-BE49-F238E27FC236}">
                  <a16:creationId xmlns:a16="http://schemas.microsoft.com/office/drawing/2014/main" id="{D5D26EAA-0A0E-4D84-9AD7-559D042D6A59}"/>
                </a:ext>
              </a:extLst>
            </p:cNvPr>
            <p:cNvCxnSpPr/>
            <p:nvPr/>
          </p:nvCxnSpPr>
          <p:spPr bwMode="auto">
            <a:xfrm>
              <a:off x="5158" y="912"/>
              <a:ext cx="1" cy="1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8">
              <a:extLst>
                <a:ext uri="{FF2B5EF4-FFF2-40B4-BE49-F238E27FC236}">
                  <a16:creationId xmlns:a16="http://schemas.microsoft.com/office/drawing/2014/main" id="{0EE53954-8650-430E-BB42-F5CE68E4A323}"/>
                </a:ext>
              </a:extLst>
            </p:cNvPr>
            <p:cNvCxnSpPr/>
            <p:nvPr/>
          </p:nvCxnSpPr>
          <p:spPr bwMode="auto">
            <a:xfrm>
              <a:off x="5158" y="2016"/>
              <a:ext cx="126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Freeform 9">
              <a:extLst>
                <a:ext uri="{FF2B5EF4-FFF2-40B4-BE49-F238E27FC236}">
                  <a16:creationId xmlns:a16="http://schemas.microsoft.com/office/drawing/2014/main" id="{5E137CD5-1D49-47D5-8077-C257FD817CE6}"/>
                </a:ext>
              </a:extLst>
            </p:cNvPr>
            <p:cNvSpPr>
              <a:spLocks/>
            </p:cNvSpPr>
            <p:nvPr/>
          </p:nvSpPr>
          <p:spPr bwMode="auto">
            <a:xfrm>
              <a:off x="5158" y="1152"/>
              <a:ext cx="1076" cy="485"/>
            </a:xfrm>
            <a:custGeom>
              <a:avLst/>
              <a:gdLst>
                <a:gd name="T0" fmla="*/ 0 w 4140"/>
                <a:gd name="T1" fmla="*/ 2520 h 2520"/>
                <a:gd name="T2" fmla="*/ 2340 w 4140"/>
                <a:gd name="T3" fmla="*/ 180 h 2520"/>
                <a:gd name="T4" fmla="*/ 4140 w 4140"/>
                <a:gd name="T5" fmla="*/ 1440 h 2520"/>
              </a:gdLst>
              <a:ahLst/>
              <a:cxnLst>
                <a:cxn ang="0">
                  <a:pos x="T0" y="T1"/>
                </a:cxn>
                <a:cxn ang="0">
                  <a:pos x="T2" y="T3"/>
                </a:cxn>
                <a:cxn ang="0">
                  <a:pos x="T4" y="T5"/>
                </a:cxn>
              </a:cxnLst>
              <a:rect l="0" t="0" r="r" b="b"/>
              <a:pathLst>
                <a:path w="4140" h="2520">
                  <a:moveTo>
                    <a:pt x="0" y="2520"/>
                  </a:moveTo>
                  <a:cubicBezTo>
                    <a:pt x="825" y="1440"/>
                    <a:pt x="1650" y="360"/>
                    <a:pt x="2340" y="180"/>
                  </a:cubicBezTo>
                  <a:cubicBezTo>
                    <a:pt x="3030" y="0"/>
                    <a:pt x="3585" y="720"/>
                    <a:pt x="4140" y="1440"/>
                  </a:cubicBezTo>
                </a:path>
              </a:pathLst>
            </a:custGeom>
            <a:noFill/>
            <a:ln w="38100" cap="flat">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b="1" dirty="0"/>
            </a:p>
          </p:txBody>
        </p:sp>
        <p:sp>
          <p:nvSpPr>
            <p:cNvPr id="9" name="Freeform 10">
              <a:extLst>
                <a:ext uri="{FF2B5EF4-FFF2-40B4-BE49-F238E27FC236}">
                  <a16:creationId xmlns:a16="http://schemas.microsoft.com/office/drawing/2014/main" id="{2E41735A-9605-4608-AD7C-D01F1BEC68EB}"/>
                </a:ext>
              </a:extLst>
            </p:cNvPr>
            <p:cNvSpPr>
              <a:spLocks/>
            </p:cNvSpPr>
            <p:nvPr/>
          </p:nvSpPr>
          <p:spPr bwMode="auto">
            <a:xfrm>
              <a:off x="5158" y="1632"/>
              <a:ext cx="1030" cy="384"/>
            </a:xfrm>
            <a:custGeom>
              <a:avLst/>
              <a:gdLst>
                <a:gd name="T0" fmla="*/ 0 w 3960"/>
                <a:gd name="T1" fmla="*/ 0 h 1980"/>
                <a:gd name="T2" fmla="*/ 1620 w 3960"/>
                <a:gd name="T3" fmla="*/ 1440 h 1980"/>
                <a:gd name="T4" fmla="*/ 3960 w 3960"/>
                <a:gd name="T5" fmla="*/ 1980 h 1980"/>
              </a:gdLst>
              <a:ahLst/>
              <a:cxnLst>
                <a:cxn ang="0">
                  <a:pos x="T0" y="T1"/>
                </a:cxn>
                <a:cxn ang="0">
                  <a:pos x="T2" y="T3"/>
                </a:cxn>
                <a:cxn ang="0">
                  <a:pos x="T4" y="T5"/>
                </a:cxn>
              </a:cxnLst>
              <a:rect l="0" t="0" r="r" b="b"/>
              <a:pathLst>
                <a:path w="3960" h="1980">
                  <a:moveTo>
                    <a:pt x="0" y="0"/>
                  </a:moveTo>
                  <a:cubicBezTo>
                    <a:pt x="480" y="555"/>
                    <a:pt x="960" y="1110"/>
                    <a:pt x="1620" y="1440"/>
                  </a:cubicBezTo>
                  <a:cubicBezTo>
                    <a:pt x="2280" y="1770"/>
                    <a:pt x="3570" y="1890"/>
                    <a:pt x="3960" y="1980"/>
                  </a:cubicBezTo>
                </a:path>
              </a:pathLst>
            </a:custGeom>
            <a:noFill/>
            <a:ln w="50800" cap="flat">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0" name="Freeform 11">
              <a:extLst>
                <a:ext uri="{FF2B5EF4-FFF2-40B4-BE49-F238E27FC236}">
                  <a16:creationId xmlns:a16="http://schemas.microsoft.com/office/drawing/2014/main" id="{CCECB7A5-EF39-41F0-B4B5-E4D845F0DE92}"/>
                </a:ext>
              </a:extLst>
            </p:cNvPr>
            <p:cNvSpPr>
              <a:spLocks/>
            </p:cNvSpPr>
            <p:nvPr/>
          </p:nvSpPr>
          <p:spPr bwMode="auto">
            <a:xfrm>
              <a:off x="5158" y="1072"/>
              <a:ext cx="1076" cy="352"/>
            </a:xfrm>
            <a:custGeom>
              <a:avLst/>
              <a:gdLst>
                <a:gd name="T0" fmla="*/ 4140 w 4140"/>
                <a:gd name="T1" fmla="*/ 1770 h 1770"/>
                <a:gd name="T2" fmla="*/ 2340 w 4140"/>
                <a:gd name="T3" fmla="*/ 150 h 1770"/>
                <a:gd name="T4" fmla="*/ 0 w 4140"/>
                <a:gd name="T5" fmla="*/ 870 h 1770"/>
              </a:gdLst>
              <a:ahLst/>
              <a:cxnLst>
                <a:cxn ang="0">
                  <a:pos x="T0" y="T1"/>
                </a:cxn>
                <a:cxn ang="0">
                  <a:pos x="T2" y="T3"/>
                </a:cxn>
                <a:cxn ang="0">
                  <a:pos x="T4" y="T5"/>
                </a:cxn>
              </a:cxnLst>
              <a:rect l="0" t="0" r="r" b="b"/>
              <a:pathLst>
                <a:path w="4140" h="1770">
                  <a:moveTo>
                    <a:pt x="4140" y="1770"/>
                  </a:moveTo>
                  <a:cubicBezTo>
                    <a:pt x="3585" y="1035"/>
                    <a:pt x="3030" y="300"/>
                    <a:pt x="2340" y="150"/>
                  </a:cubicBezTo>
                  <a:cubicBezTo>
                    <a:pt x="1650" y="0"/>
                    <a:pt x="390" y="750"/>
                    <a:pt x="0" y="870"/>
                  </a:cubicBezTo>
                </a:path>
              </a:pathLst>
            </a:custGeom>
            <a:noFill/>
            <a:ln w="28575" cap="flat">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solidFill>
                  <a:srgbClr val="FF0000"/>
                </a:solidFill>
              </a:endParaRPr>
            </a:p>
          </p:txBody>
        </p:sp>
        <p:sp>
          <p:nvSpPr>
            <p:cNvPr id="12" name="Text Box 13">
              <a:extLst>
                <a:ext uri="{FF2B5EF4-FFF2-40B4-BE49-F238E27FC236}">
                  <a16:creationId xmlns:a16="http://schemas.microsoft.com/office/drawing/2014/main" id="{8C13D180-275A-4240-9769-FBE36B03A218}"/>
                </a:ext>
              </a:extLst>
            </p:cNvPr>
            <p:cNvSpPr txBox="1">
              <a:spLocks noChangeArrowheads="1"/>
            </p:cNvSpPr>
            <p:nvPr/>
          </p:nvSpPr>
          <p:spPr bwMode="auto">
            <a:xfrm>
              <a:off x="4971" y="768"/>
              <a:ext cx="5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Hours, Wage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Line 14">
              <a:extLst>
                <a:ext uri="{FF2B5EF4-FFF2-40B4-BE49-F238E27FC236}">
                  <a16:creationId xmlns:a16="http://schemas.microsoft.com/office/drawing/2014/main" id="{7ED87428-4509-49A8-8ADC-03202ABD13B1}"/>
                </a:ext>
              </a:extLst>
            </p:cNvPr>
            <p:cNvCxnSpPr/>
            <p:nvPr/>
          </p:nvCxnSpPr>
          <p:spPr bwMode="auto">
            <a:xfrm flipH="1">
              <a:off x="5565" y="1768"/>
              <a:ext cx="140"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Text Box 15">
              <a:extLst>
                <a:ext uri="{FF2B5EF4-FFF2-40B4-BE49-F238E27FC236}">
                  <a16:creationId xmlns:a16="http://schemas.microsoft.com/office/drawing/2014/main" id="{2D72B165-E37A-491C-B640-153488967183}"/>
                </a:ext>
              </a:extLst>
            </p:cNvPr>
            <p:cNvSpPr txBox="1">
              <a:spLocks noChangeArrowheads="1"/>
            </p:cNvSpPr>
            <p:nvPr/>
          </p:nvSpPr>
          <p:spPr bwMode="auto">
            <a:xfrm>
              <a:off x="5720" y="1653"/>
              <a:ext cx="46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HC Return</a:t>
              </a:r>
              <a:endParaRPr lang="en-AU"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Line 18">
              <a:extLst>
                <a:ext uri="{FF2B5EF4-FFF2-40B4-BE49-F238E27FC236}">
                  <a16:creationId xmlns:a16="http://schemas.microsoft.com/office/drawing/2014/main" id="{DD28B932-CA51-4E66-8F7E-596E9480960F}"/>
                </a:ext>
              </a:extLst>
            </p:cNvPr>
            <p:cNvCxnSpPr>
              <a:cxnSpLocks/>
            </p:cNvCxnSpPr>
            <p:nvPr/>
          </p:nvCxnSpPr>
          <p:spPr bwMode="auto">
            <a:xfrm flipH="1">
              <a:off x="5818" y="912"/>
              <a:ext cx="154"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19">
              <a:extLst>
                <a:ext uri="{FF2B5EF4-FFF2-40B4-BE49-F238E27FC236}">
                  <a16:creationId xmlns:a16="http://schemas.microsoft.com/office/drawing/2014/main" id="{C1F0E37F-DA43-4822-A36F-7AC1B3C4B776}"/>
                </a:ext>
              </a:extLst>
            </p:cNvPr>
            <p:cNvSpPr txBox="1">
              <a:spLocks noChangeArrowheads="1"/>
            </p:cNvSpPr>
            <p:nvPr/>
          </p:nvSpPr>
          <p:spPr bwMode="auto">
            <a:xfrm>
              <a:off x="5972" y="764"/>
              <a:ext cx="106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“Effective Wage” = Wage + HC</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Line 20">
              <a:extLst>
                <a:ext uri="{FF2B5EF4-FFF2-40B4-BE49-F238E27FC236}">
                  <a16:creationId xmlns:a16="http://schemas.microsoft.com/office/drawing/2014/main" id="{B46B840F-D158-4226-B437-8D674C3D0A6F}"/>
                </a:ext>
              </a:extLst>
            </p:cNvPr>
            <p:cNvCxnSpPr/>
            <p:nvPr/>
          </p:nvCxnSpPr>
          <p:spPr bwMode="auto">
            <a:xfrm flipH="1">
              <a:off x="5907" y="1104"/>
              <a:ext cx="187"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Text Box 21">
              <a:extLst>
                <a:ext uri="{FF2B5EF4-FFF2-40B4-BE49-F238E27FC236}">
                  <a16:creationId xmlns:a16="http://schemas.microsoft.com/office/drawing/2014/main" id="{39D05B49-DF13-463C-A1E2-7D41C12C9ADD}"/>
                </a:ext>
              </a:extLst>
            </p:cNvPr>
            <p:cNvSpPr txBox="1">
              <a:spLocks noChangeArrowheads="1"/>
            </p:cNvSpPr>
            <p:nvPr/>
          </p:nvSpPr>
          <p:spPr bwMode="auto">
            <a:xfrm>
              <a:off x="6094" y="1024"/>
              <a:ext cx="30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Wage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CA3A0606-1784-41A8-9942-E051087570D8}"/>
              </a:ext>
            </a:extLst>
          </p:cNvPr>
          <p:cNvSpPr txBox="1"/>
          <p:nvPr/>
        </p:nvSpPr>
        <p:spPr>
          <a:xfrm>
            <a:off x="6596349" y="4192285"/>
            <a:ext cx="729818" cy="430887"/>
          </a:xfrm>
          <a:prstGeom prst="rect">
            <a:avLst/>
          </a:prstGeom>
          <a:noFill/>
        </p:spPr>
        <p:txBody>
          <a:bodyPr wrap="square" rtlCol="0">
            <a:spAutoFit/>
          </a:bodyPr>
          <a:lstStyle/>
          <a:p>
            <a:r>
              <a:rPr lang="en-AU" sz="2200" dirty="0"/>
              <a:t>Age</a:t>
            </a:r>
          </a:p>
        </p:txBody>
      </p:sp>
    </p:spTree>
    <p:extLst>
      <p:ext uri="{BB962C8B-B14F-4D97-AF65-F5344CB8AC3E}">
        <p14:creationId xmlns:p14="http://schemas.microsoft.com/office/powerpoint/2010/main" val="2917883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0DF1-D12F-4785-8EF1-0CB41BFF9390}"/>
              </a:ext>
            </a:extLst>
          </p:cNvPr>
          <p:cNvSpPr>
            <a:spLocks noGrp="1"/>
          </p:cNvSpPr>
          <p:nvPr>
            <p:ph type="title"/>
          </p:nvPr>
        </p:nvSpPr>
        <p:spPr>
          <a:xfrm>
            <a:off x="251520" y="0"/>
            <a:ext cx="8640960" cy="1268760"/>
          </a:xfrm>
        </p:spPr>
        <p:txBody>
          <a:bodyPr/>
          <a:lstStyle/>
          <a:p>
            <a:r>
              <a:rPr lang="en-US" sz="4000" dirty="0"/>
              <a:t>Participation Margin → Labor Supply Elasticity Grows with Age</a:t>
            </a:r>
            <a:endParaRPr lang="en-AU" sz="4000" dirty="0"/>
          </a:p>
        </p:txBody>
      </p:sp>
      <p:sp>
        <p:nvSpPr>
          <p:cNvPr id="3" name="Content Placeholder 2">
            <a:extLst>
              <a:ext uri="{FF2B5EF4-FFF2-40B4-BE49-F238E27FC236}">
                <a16:creationId xmlns:a16="http://schemas.microsoft.com/office/drawing/2014/main" id="{E9D350B3-930F-42B6-9AA8-4BD4C259A223}"/>
              </a:ext>
            </a:extLst>
          </p:cNvPr>
          <p:cNvSpPr>
            <a:spLocks noGrp="1"/>
          </p:cNvSpPr>
          <p:nvPr>
            <p:ph idx="1"/>
          </p:nvPr>
        </p:nvSpPr>
        <p:spPr>
          <a:xfrm>
            <a:off x="457200" y="1417638"/>
            <a:ext cx="8435280" cy="5440362"/>
          </a:xfrm>
        </p:spPr>
        <p:txBody>
          <a:bodyPr/>
          <a:lstStyle/>
          <a:p>
            <a:r>
              <a:rPr lang="en-AU" dirty="0"/>
              <a:t>Models with a </a:t>
            </a:r>
            <a:r>
              <a:rPr lang="en-AU" dirty="0" err="1"/>
              <a:t>labor</a:t>
            </a:r>
            <a:r>
              <a:rPr lang="en-AU" dirty="0"/>
              <a:t> force participation margin also imply increasing elasticities with age</a:t>
            </a:r>
          </a:p>
          <a:p>
            <a:r>
              <a:rPr lang="en-AU" dirty="0">
                <a:solidFill>
                  <a:srgbClr val="0070C0"/>
                </a:solidFill>
              </a:rPr>
              <a:t>Older workers have lower participation rates, and many are nearly indifferent between working and not working</a:t>
            </a:r>
            <a:endParaRPr lang="en-AU" dirty="0"/>
          </a:p>
          <a:p>
            <a:r>
              <a:rPr lang="en-AU" dirty="0"/>
              <a:t>Eric French (</a:t>
            </a:r>
            <a:r>
              <a:rPr lang="en-AU" dirty="0" err="1"/>
              <a:t>ReStud</a:t>
            </a:r>
            <a:r>
              <a:rPr lang="en-AU" dirty="0"/>
              <a:t> 2005) explains this well:</a:t>
            </a:r>
          </a:p>
          <a:p>
            <a:pPr lvl="1"/>
            <a:r>
              <a:rPr lang="en-AU" sz="3200" dirty="0"/>
              <a:t>“….those in their 60s are near the labour force participation margin. As a result, (Frisch) labour supply elasticities rise from </a:t>
            </a:r>
            <a:r>
              <a:rPr lang="en-AU" sz="3200" dirty="0">
                <a:solidFill>
                  <a:srgbClr val="FF0000"/>
                </a:solidFill>
              </a:rPr>
              <a:t>0.3</a:t>
            </a:r>
            <a:r>
              <a:rPr lang="en-AU" sz="3200" dirty="0"/>
              <a:t> at age 40 to </a:t>
            </a:r>
            <a:r>
              <a:rPr lang="en-AU" sz="3200" dirty="0">
                <a:solidFill>
                  <a:srgbClr val="FF0000"/>
                </a:solidFill>
              </a:rPr>
              <a:t>1.1</a:t>
            </a:r>
            <a:r>
              <a:rPr lang="en-AU" sz="3200" dirty="0"/>
              <a:t> at age 60.”</a:t>
            </a:r>
          </a:p>
        </p:txBody>
      </p:sp>
    </p:spTree>
    <p:extLst>
      <p:ext uri="{BB962C8B-B14F-4D97-AF65-F5344CB8AC3E}">
        <p14:creationId xmlns:p14="http://schemas.microsoft.com/office/powerpoint/2010/main" val="950341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0DA5-7F57-4C5D-BC80-D101AFBA5EB4}"/>
              </a:ext>
            </a:extLst>
          </p:cNvPr>
          <p:cNvSpPr>
            <a:spLocks noGrp="1"/>
          </p:cNvSpPr>
          <p:nvPr>
            <p:ph type="title"/>
          </p:nvPr>
        </p:nvSpPr>
        <p:spPr>
          <a:xfrm>
            <a:off x="0" y="0"/>
            <a:ext cx="9144000" cy="1124744"/>
          </a:xfrm>
        </p:spPr>
        <p:txBody>
          <a:bodyPr/>
          <a:lstStyle/>
          <a:p>
            <a:r>
              <a:rPr lang="en-AU" sz="3800" dirty="0"/>
              <a:t>There is Some Evidence on </a:t>
            </a:r>
            <a:r>
              <a:rPr lang="en-AU" sz="3800" dirty="0" err="1"/>
              <a:t>Labor</a:t>
            </a:r>
            <a:r>
              <a:rPr lang="en-AU" sz="3800" dirty="0"/>
              <a:t> Supply Elasticities by Age:</a:t>
            </a:r>
          </a:p>
        </p:txBody>
      </p:sp>
      <p:sp>
        <p:nvSpPr>
          <p:cNvPr id="3" name="Content Placeholder 2">
            <a:extLst>
              <a:ext uri="{FF2B5EF4-FFF2-40B4-BE49-F238E27FC236}">
                <a16:creationId xmlns:a16="http://schemas.microsoft.com/office/drawing/2014/main" id="{7C7149D3-CB52-47EF-A4A9-BC84C94E6CD4}"/>
              </a:ext>
            </a:extLst>
          </p:cNvPr>
          <p:cNvSpPr>
            <a:spLocks noGrp="1"/>
          </p:cNvSpPr>
          <p:nvPr>
            <p:ph idx="1"/>
          </p:nvPr>
        </p:nvSpPr>
        <p:spPr>
          <a:xfrm>
            <a:off x="0" y="1484784"/>
            <a:ext cx="9144000" cy="4752528"/>
          </a:xfrm>
        </p:spPr>
        <p:txBody>
          <a:bodyPr/>
          <a:lstStyle/>
          <a:p>
            <a:r>
              <a:rPr lang="en-AU" sz="3000" dirty="0"/>
              <a:t>French (</a:t>
            </a:r>
            <a:r>
              <a:rPr lang="en-AU" sz="3000" dirty="0" err="1"/>
              <a:t>ReStud</a:t>
            </a:r>
            <a:r>
              <a:rPr lang="en-AU" sz="3000" dirty="0"/>
              <a:t> 2005) – Frisch = </a:t>
            </a:r>
            <a:r>
              <a:rPr lang="en-AU" sz="3000" dirty="0">
                <a:solidFill>
                  <a:srgbClr val="00B0F0"/>
                </a:solidFill>
              </a:rPr>
              <a:t>0.30</a:t>
            </a:r>
            <a:r>
              <a:rPr lang="en-AU" sz="3000" dirty="0"/>
              <a:t> at age 40 to </a:t>
            </a:r>
            <a:r>
              <a:rPr lang="en-AU" sz="3000" dirty="0">
                <a:solidFill>
                  <a:srgbClr val="FF0000"/>
                </a:solidFill>
              </a:rPr>
              <a:t>1.10</a:t>
            </a:r>
            <a:r>
              <a:rPr lang="en-AU" sz="3000" dirty="0"/>
              <a:t> at age 60 for males</a:t>
            </a:r>
          </a:p>
          <a:p>
            <a:r>
              <a:rPr lang="en-AU" sz="3000" dirty="0"/>
              <a:t>French and Jones (ITPF 2012) – </a:t>
            </a:r>
            <a:r>
              <a:rPr lang="en-AU" sz="3000" dirty="0">
                <a:solidFill>
                  <a:srgbClr val="00B0F0"/>
                </a:solidFill>
              </a:rPr>
              <a:t>0.36</a:t>
            </a:r>
            <a:r>
              <a:rPr lang="en-AU" sz="3000" dirty="0"/>
              <a:t> at 40 to </a:t>
            </a:r>
            <a:r>
              <a:rPr lang="en-AU" sz="3000" dirty="0">
                <a:solidFill>
                  <a:srgbClr val="FF0000"/>
                </a:solidFill>
              </a:rPr>
              <a:t>1.28</a:t>
            </a:r>
            <a:r>
              <a:rPr lang="en-AU" sz="3000" dirty="0"/>
              <a:t> at 60</a:t>
            </a:r>
          </a:p>
          <a:p>
            <a:r>
              <a:rPr lang="en-AU" sz="3000" dirty="0"/>
              <a:t>Imai-Keane (IER 2004) – Frisch = </a:t>
            </a:r>
            <a:r>
              <a:rPr lang="en-AU" sz="3000" dirty="0">
                <a:solidFill>
                  <a:srgbClr val="00B0F0"/>
                </a:solidFill>
              </a:rPr>
              <a:t>0.36</a:t>
            </a:r>
            <a:r>
              <a:rPr lang="en-AU" sz="3000" dirty="0"/>
              <a:t> at 25, </a:t>
            </a:r>
            <a:r>
              <a:rPr lang="en-AU" sz="3000" dirty="0">
                <a:solidFill>
                  <a:srgbClr val="FF0000"/>
                </a:solidFill>
              </a:rPr>
              <a:t>1.96</a:t>
            </a:r>
            <a:r>
              <a:rPr lang="en-AU" sz="3000" dirty="0"/>
              <a:t> at 60 </a:t>
            </a:r>
            <a:endParaRPr lang="en-AU" altLang="en-US" sz="3000" dirty="0">
              <a:solidFill>
                <a:srgbClr val="FF0000"/>
              </a:solidFill>
            </a:endParaRPr>
          </a:p>
          <a:p>
            <a:r>
              <a:rPr lang="en-AU" altLang="en-US" sz="3000" dirty="0" err="1"/>
              <a:t>Iskhakov</a:t>
            </a:r>
            <a:r>
              <a:rPr lang="en-AU" altLang="en-US" sz="3000" dirty="0"/>
              <a:t> and Keane (JE 2020) </a:t>
            </a:r>
          </a:p>
          <a:p>
            <a:pPr lvl="1"/>
            <a:r>
              <a:rPr lang="en-AU" altLang="en-US" sz="2600" dirty="0"/>
              <a:t>Frisch = </a:t>
            </a:r>
            <a:r>
              <a:rPr lang="en-AU" altLang="en-US" sz="2600" dirty="0">
                <a:solidFill>
                  <a:srgbClr val="00B0F0"/>
                </a:solidFill>
              </a:rPr>
              <a:t>0.30</a:t>
            </a:r>
            <a:r>
              <a:rPr lang="en-AU" altLang="en-US" sz="2600" dirty="0"/>
              <a:t> for College males at 30, grows to </a:t>
            </a:r>
            <a:r>
              <a:rPr lang="en-AU" altLang="en-US" sz="2600" dirty="0">
                <a:solidFill>
                  <a:srgbClr val="FF0000"/>
                </a:solidFill>
              </a:rPr>
              <a:t>1.5</a:t>
            </a:r>
            <a:r>
              <a:rPr lang="en-AU" altLang="en-US" sz="2600" dirty="0"/>
              <a:t> at age 60. </a:t>
            </a:r>
          </a:p>
          <a:p>
            <a:pPr lvl="1"/>
            <a:r>
              <a:rPr lang="en-AU" altLang="en-US" sz="2600" dirty="0"/>
              <a:t>Frisch = </a:t>
            </a:r>
            <a:r>
              <a:rPr lang="en-AU" altLang="en-US" sz="2600" dirty="0">
                <a:solidFill>
                  <a:srgbClr val="00B0F0"/>
                </a:solidFill>
              </a:rPr>
              <a:t>0.80</a:t>
            </a:r>
            <a:r>
              <a:rPr lang="en-AU" altLang="en-US" sz="2600" dirty="0"/>
              <a:t> for High school at 30, grows to </a:t>
            </a:r>
            <a:r>
              <a:rPr lang="en-AU" altLang="en-US" sz="2600" dirty="0">
                <a:solidFill>
                  <a:srgbClr val="FF0000"/>
                </a:solidFill>
              </a:rPr>
              <a:t>1.8 </a:t>
            </a:r>
            <a:r>
              <a:rPr lang="en-AU" altLang="en-US" sz="2600" dirty="0"/>
              <a:t>at age 60.</a:t>
            </a:r>
          </a:p>
          <a:p>
            <a:r>
              <a:rPr lang="en-AU" sz="3000" dirty="0"/>
              <a:t>French-Stafford (2017) </a:t>
            </a:r>
            <a:r>
              <a:rPr lang="en-AU" altLang="en-US" sz="3000" dirty="0"/>
              <a:t>–</a:t>
            </a:r>
            <a:r>
              <a:rPr lang="en-AU" sz="3000" dirty="0"/>
              <a:t> Frisch ≈ </a:t>
            </a:r>
            <a:r>
              <a:rPr lang="en-AU" sz="3000" dirty="0">
                <a:solidFill>
                  <a:srgbClr val="00B0F0"/>
                </a:solidFill>
              </a:rPr>
              <a:t>0</a:t>
            </a:r>
            <a:r>
              <a:rPr lang="en-AU" sz="3000" dirty="0"/>
              <a:t> for new fisherman, 	Frisch = </a:t>
            </a:r>
            <a:r>
              <a:rPr lang="en-AU" sz="3000" dirty="0">
                <a:solidFill>
                  <a:srgbClr val="FF0000"/>
                </a:solidFill>
              </a:rPr>
              <a:t>2.7</a:t>
            </a:r>
            <a:r>
              <a:rPr lang="en-AU" sz="3000" dirty="0"/>
              <a:t> for fishermen near retirement.</a:t>
            </a:r>
            <a:endParaRPr lang="en-AU" dirty="0"/>
          </a:p>
          <a:p>
            <a:endParaRPr lang="en-AU" dirty="0"/>
          </a:p>
          <a:p>
            <a:endParaRPr lang="en-AU" dirty="0"/>
          </a:p>
        </p:txBody>
      </p:sp>
    </p:spTree>
    <p:extLst>
      <p:ext uri="{BB962C8B-B14F-4D97-AF65-F5344CB8AC3E}">
        <p14:creationId xmlns:p14="http://schemas.microsoft.com/office/powerpoint/2010/main" val="3569194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5C56-A5D5-40AA-9A4C-C00E70E6C362}"/>
              </a:ext>
            </a:extLst>
          </p:cNvPr>
          <p:cNvSpPr>
            <a:spLocks noGrp="1"/>
          </p:cNvSpPr>
          <p:nvPr>
            <p:ph type="title"/>
          </p:nvPr>
        </p:nvSpPr>
        <p:spPr>
          <a:xfrm>
            <a:off x="457200" y="0"/>
            <a:ext cx="8229600" cy="1417638"/>
          </a:xfrm>
        </p:spPr>
        <p:txBody>
          <a:bodyPr/>
          <a:lstStyle/>
          <a:p>
            <a:r>
              <a:rPr lang="en-AU" altLang="en-US" dirty="0"/>
              <a:t>A Life-cycle model with Human Capital and Participation</a:t>
            </a:r>
            <a:endParaRPr lang="en-AU" dirty="0"/>
          </a:p>
        </p:txBody>
      </p:sp>
      <p:sp>
        <p:nvSpPr>
          <p:cNvPr id="3" name="Content Placeholder 2">
            <a:extLst>
              <a:ext uri="{FF2B5EF4-FFF2-40B4-BE49-F238E27FC236}">
                <a16:creationId xmlns:a16="http://schemas.microsoft.com/office/drawing/2014/main" id="{52034B41-6186-430C-8912-09D40C3FAB1E}"/>
              </a:ext>
            </a:extLst>
          </p:cNvPr>
          <p:cNvSpPr>
            <a:spLocks noGrp="1"/>
          </p:cNvSpPr>
          <p:nvPr>
            <p:ph idx="1"/>
          </p:nvPr>
        </p:nvSpPr>
        <p:spPr>
          <a:xfrm>
            <a:off x="107504" y="1600200"/>
            <a:ext cx="9036496" cy="5069160"/>
          </a:xfrm>
        </p:spPr>
        <p:txBody>
          <a:bodyPr/>
          <a:lstStyle/>
          <a:p>
            <a:r>
              <a:rPr lang="en-AU" altLang="en-US" dirty="0"/>
              <a:t>Keane and </a:t>
            </a:r>
            <a:r>
              <a:rPr lang="en-AU" altLang="en-US" dirty="0" err="1"/>
              <a:t>Wasi</a:t>
            </a:r>
            <a:r>
              <a:rPr lang="en-AU" altLang="en-US" dirty="0"/>
              <a:t> (EJ 2016) “</a:t>
            </a:r>
            <a:r>
              <a:rPr lang="en-AU" altLang="en-US" dirty="0" err="1"/>
              <a:t>Labor</a:t>
            </a:r>
            <a:r>
              <a:rPr lang="en-AU" altLang="en-US" dirty="0"/>
              <a:t> Supply: the Roles of Human Capital and the Extensive Margin”</a:t>
            </a:r>
          </a:p>
          <a:p>
            <a:endParaRPr lang="en-AU" altLang="en-US" sz="1200" dirty="0"/>
          </a:p>
          <a:p>
            <a:r>
              <a:rPr lang="en-AU" altLang="en-US" dirty="0"/>
              <a:t>We build a Labour Supply model that includes </a:t>
            </a:r>
            <a:r>
              <a:rPr lang="en-AU" altLang="en-US" u="sng" dirty="0"/>
              <a:t>both</a:t>
            </a:r>
            <a:r>
              <a:rPr lang="en-AU" altLang="en-US" dirty="0"/>
              <a:t> Human Capital and an Active Participation Margin</a:t>
            </a:r>
          </a:p>
          <a:p>
            <a:endParaRPr lang="en-AU" altLang="en-US" sz="1200" dirty="0"/>
          </a:p>
          <a:p>
            <a:r>
              <a:rPr lang="en-AU" altLang="en-US" dirty="0"/>
              <a:t>We also model the US tax/transfer system in a great deal of detail, including Social Security</a:t>
            </a:r>
          </a:p>
          <a:p>
            <a:endParaRPr lang="en-AU" altLang="en-US" sz="1200" dirty="0"/>
          </a:p>
          <a:p>
            <a:r>
              <a:rPr lang="en-AU" altLang="en-US" b="1" dirty="0">
                <a:solidFill>
                  <a:srgbClr val="7030A0"/>
                </a:solidFill>
              </a:rPr>
              <a:t>We find </a:t>
            </a:r>
            <a:r>
              <a:rPr lang="en-AU" altLang="en-US" b="1" dirty="0" err="1">
                <a:solidFill>
                  <a:srgbClr val="7030A0"/>
                </a:solidFill>
              </a:rPr>
              <a:t>labor</a:t>
            </a:r>
            <a:r>
              <a:rPr lang="en-AU" altLang="en-US" b="1" dirty="0">
                <a:solidFill>
                  <a:srgbClr val="7030A0"/>
                </a:solidFill>
              </a:rPr>
              <a:t> supply elasticities differ greatly by  </a:t>
            </a:r>
            <a:r>
              <a:rPr lang="en-AU" altLang="en-US" b="1" u="sng" dirty="0">
                <a:solidFill>
                  <a:srgbClr val="7030A0"/>
                </a:solidFill>
              </a:rPr>
              <a:t>age</a:t>
            </a:r>
            <a:r>
              <a:rPr lang="en-AU" altLang="en-US" b="1" dirty="0">
                <a:solidFill>
                  <a:srgbClr val="7030A0"/>
                </a:solidFill>
              </a:rPr>
              <a:t> and </a:t>
            </a:r>
            <a:r>
              <a:rPr lang="en-AU" altLang="en-US" b="1" u="sng" dirty="0">
                <a:solidFill>
                  <a:srgbClr val="7030A0"/>
                </a:solidFill>
              </a:rPr>
              <a:t>education</a:t>
            </a:r>
            <a:r>
              <a:rPr lang="en-AU" altLang="en-US" b="1" dirty="0">
                <a:solidFill>
                  <a:srgbClr val="7030A0"/>
                </a:solidFill>
              </a:rPr>
              <a:t>.</a:t>
            </a:r>
          </a:p>
          <a:p>
            <a:endParaRPr lang="en-AU" dirty="0"/>
          </a:p>
        </p:txBody>
      </p:sp>
    </p:spTree>
    <p:extLst>
      <p:ext uri="{BB962C8B-B14F-4D97-AF65-F5344CB8AC3E}">
        <p14:creationId xmlns:p14="http://schemas.microsoft.com/office/powerpoint/2010/main" val="34786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2520" cy="1268760"/>
          </a:xfrm>
        </p:spPr>
        <p:txBody>
          <a:bodyPr/>
          <a:lstStyle/>
          <a:p>
            <a:r>
              <a:rPr lang="en-AU" sz="4200" dirty="0"/>
              <a:t>Frisch Elasticities by Age and Education</a:t>
            </a:r>
            <a:br>
              <a:rPr lang="en-AU" sz="4200" dirty="0"/>
            </a:br>
            <a:r>
              <a:rPr lang="en-AU" sz="3600" dirty="0"/>
              <a:t>– Keane-</a:t>
            </a:r>
            <a:r>
              <a:rPr lang="en-AU" sz="3600" dirty="0" err="1"/>
              <a:t>Wasi</a:t>
            </a:r>
            <a:r>
              <a:rPr lang="en-AU" sz="3600" dirty="0"/>
              <a:t> (EJ, 2016)</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412776"/>
            <a:ext cx="8712968" cy="5256584"/>
          </a:xfrm>
        </p:spPr>
      </p:pic>
    </p:spTree>
    <p:extLst>
      <p:ext uri="{BB962C8B-B14F-4D97-AF65-F5344CB8AC3E}">
        <p14:creationId xmlns:p14="http://schemas.microsoft.com/office/powerpoint/2010/main" val="445470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7D0A-9089-4FE2-8F2C-9924E1CE7EC6}"/>
              </a:ext>
            </a:extLst>
          </p:cNvPr>
          <p:cNvSpPr>
            <a:spLocks noGrp="1"/>
          </p:cNvSpPr>
          <p:nvPr>
            <p:ph type="title"/>
          </p:nvPr>
        </p:nvSpPr>
        <p:spPr>
          <a:xfrm>
            <a:off x="0" y="0"/>
            <a:ext cx="9144000" cy="1124744"/>
          </a:xfrm>
        </p:spPr>
        <p:txBody>
          <a:bodyPr/>
          <a:lstStyle/>
          <a:p>
            <a:r>
              <a:rPr lang="en-AU" dirty="0"/>
              <a:t>Optimal Tax with Human Capital</a:t>
            </a:r>
          </a:p>
        </p:txBody>
      </p:sp>
      <p:sp>
        <p:nvSpPr>
          <p:cNvPr id="3" name="Content Placeholder 2">
            <a:extLst>
              <a:ext uri="{FF2B5EF4-FFF2-40B4-BE49-F238E27FC236}">
                <a16:creationId xmlns:a16="http://schemas.microsoft.com/office/drawing/2014/main" id="{95EFE67D-F489-4A23-B73E-D5CBD1CBD89B}"/>
              </a:ext>
            </a:extLst>
          </p:cNvPr>
          <p:cNvSpPr>
            <a:spLocks noGrp="1"/>
          </p:cNvSpPr>
          <p:nvPr>
            <p:ph idx="1"/>
          </p:nvPr>
        </p:nvSpPr>
        <p:spPr>
          <a:xfrm>
            <a:off x="457200" y="1340768"/>
            <a:ext cx="8229600" cy="5184576"/>
          </a:xfrm>
        </p:spPr>
        <p:txBody>
          <a:bodyPr/>
          <a:lstStyle/>
          <a:p>
            <a:r>
              <a:rPr lang="en-AU" dirty="0"/>
              <a:t>Extending Conesa, Kitao, Krueger (AER 2009) to analyse optimal tax structure in models that incorporate human capital investment: </a:t>
            </a:r>
          </a:p>
          <a:p>
            <a:pPr lvl="1"/>
            <a:r>
              <a:rPr lang="en-AU" dirty="0"/>
              <a:t>Peterman (RED 2016)</a:t>
            </a:r>
          </a:p>
          <a:p>
            <a:pPr lvl="1"/>
            <a:r>
              <a:rPr lang="en-AU" dirty="0"/>
              <a:t>Da Costa and Santos (IER 2018)</a:t>
            </a:r>
          </a:p>
          <a:p>
            <a:pPr lvl="1"/>
            <a:r>
              <a:rPr lang="en-AU" dirty="0" err="1"/>
              <a:t>Badel</a:t>
            </a:r>
            <a:r>
              <a:rPr lang="en-AU" dirty="0"/>
              <a:t>, Huggett and Lou (EJ 2020) </a:t>
            </a:r>
          </a:p>
          <a:p>
            <a:pPr lvl="1"/>
            <a:r>
              <a:rPr lang="en-AU" dirty="0" err="1"/>
              <a:t>Karabarbounis</a:t>
            </a:r>
            <a:r>
              <a:rPr lang="en-AU" dirty="0"/>
              <a:t> (</a:t>
            </a:r>
            <a:r>
              <a:rPr lang="en-AU" dirty="0" err="1"/>
              <a:t>AEJMacro</a:t>
            </a:r>
            <a:r>
              <a:rPr lang="en-AU" dirty="0"/>
              <a:t> 2016) </a:t>
            </a:r>
          </a:p>
          <a:p>
            <a:pPr lvl="1"/>
            <a:r>
              <a:rPr lang="en-AU" dirty="0" err="1"/>
              <a:t>Blandin</a:t>
            </a:r>
            <a:r>
              <a:rPr lang="en-AU" dirty="0"/>
              <a:t> and Peterman (EER 2019)</a:t>
            </a:r>
          </a:p>
          <a:p>
            <a:pPr lvl="1"/>
            <a:endParaRPr lang="en-AU" dirty="0"/>
          </a:p>
          <a:p>
            <a:endParaRPr lang="en-AU" dirty="0"/>
          </a:p>
        </p:txBody>
      </p:sp>
    </p:spTree>
    <p:extLst>
      <p:ext uri="{BB962C8B-B14F-4D97-AF65-F5344CB8AC3E}">
        <p14:creationId xmlns:p14="http://schemas.microsoft.com/office/powerpoint/2010/main" val="377899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0C0C-8F28-4EB5-B6B6-EBF9414B5452}"/>
              </a:ext>
            </a:extLst>
          </p:cNvPr>
          <p:cNvSpPr>
            <a:spLocks noGrp="1"/>
          </p:cNvSpPr>
          <p:nvPr>
            <p:ph type="title"/>
          </p:nvPr>
        </p:nvSpPr>
        <p:spPr>
          <a:xfrm>
            <a:off x="457200" y="0"/>
            <a:ext cx="8229600" cy="764704"/>
          </a:xfrm>
        </p:spPr>
        <p:txBody>
          <a:bodyPr/>
          <a:lstStyle/>
          <a:p>
            <a:r>
              <a:rPr lang="en-AU" dirty="0"/>
              <a:t>Optimal Tax with Human Capital</a:t>
            </a:r>
          </a:p>
        </p:txBody>
      </p:sp>
      <p:sp>
        <p:nvSpPr>
          <p:cNvPr id="3" name="Content Placeholder 2">
            <a:extLst>
              <a:ext uri="{FF2B5EF4-FFF2-40B4-BE49-F238E27FC236}">
                <a16:creationId xmlns:a16="http://schemas.microsoft.com/office/drawing/2014/main" id="{1345B4B0-16A7-41DC-B990-EE1E117C5319}"/>
              </a:ext>
            </a:extLst>
          </p:cNvPr>
          <p:cNvSpPr>
            <a:spLocks noGrp="1"/>
          </p:cNvSpPr>
          <p:nvPr>
            <p:ph idx="1"/>
          </p:nvPr>
        </p:nvSpPr>
        <p:spPr>
          <a:xfrm>
            <a:off x="457200" y="1052736"/>
            <a:ext cx="8229600" cy="5544616"/>
          </a:xfrm>
        </p:spPr>
        <p:txBody>
          <a:bodyPr/>
          <a:lstStyle/>
          <a:p>
            <a:r>
              <a:rPr lang="en-AU" dirty="0"/>
              <a:t>Peterman (RED 2016) develops a DSGE-OLG model that includes a learning-by-doing (LBD) form of human capital accumulation</a:t>
            </a:r>
          </a:p>
          <a:p>
            <a:pPr lvl="1"/>
            <a:r>
              <a:rPr lang="en-AU" sz="2400" dirty="0"/>
              <a:t>Includes borrowing constraints</a:t>
            </a:r>
          </a:p>
          <a:p>
            <a:pPr lvl="1"/>
            <a:r>
              <a:rPr lang="en-AU" sz="2400" dirty="0"/>
              <a:t>Does not model </a:t>
            </a:r>
            <a:r>
              <a:rPr lang="en-AU" sz="2400" dirty="0" err="1"/>
              <a:t>labor</a:t>
            </a:r>
            <a:r>
              <a:rPr lang="en-AU" sz="2400" dirty="0"/>
              <a:t> force participation</a:t>
            </a:r>
          </a:p>
          <a:p>
            <a:pPr lvl="1"/>
            <a:r>
              <a:rPr lang="en-AU" sz="2400" dirty="0"/>
              <a:t>Does not allow bequests to be taxed differently than other assets</a:t>
            </a:r>
          </a:p>
          <a:p>
            <a:r>
              <a:rPr lang="en-AU" dirty="0"/>
              <a:t>Obtains an optimal </a:t>
            </a:r>
            <a:r>
              <a:rPr lang="en-AU" b="1" dirty="0">
                <a:solidFill>
                  <a:srgbClr val="7030A0"/>
                </a:solidFill>
              </a:rPr>
              <a:t>capital tax</a:t>
            </a:r>
            <a:r>
              <a:rPr lang="en-AU" dirty="0"/>
              <a:t> rate of </a:t>
            </a:r>
            <a:r>
              <a:rPr lang="en-AU" b="1" dirty="0">
                <a:solidFill>
                  <a:srgbClr val="FF0000"/>
                </a:solidFill>
              </a:rPr>
              <a:t>36%</a:t>
            </a:r>
            <a:r>
              <a:rPr lang="en-AU" dirty="0"/>
              <a:t>, plus a </a:t>
            </a:r>
            <a:r>
              <a:rPr lang="en-AU" b="1" dirty="0">
                <a:solidFill>
                  <a:srgbClr val="7030A0"/>
                </a:solidFill>
              </a:rPr>
              <a:t>flat-rate </a:t>
            </a:r>
            <a:r>
              <a:rPr lang="en-AU" b="1" dirty="0" err="1">
                <a:solidFill>
                  <a:srgbClr val="7030A0"/>
                </a:solidFill>
              </a:rPr>
              <a:t>labor</a:t>
            </a:r>
            <a:r>
              <a:rPr lang="en-AU" b="1" dirty="0">
                <a:solidFill>
                  <a:srgbClr val="7030A0"/>
                </a:solidFill>
              </a:rPr>
              <a:t> income tax</a:t>
            </a:r>
            <a:r>
              <a:rPr lang="en-AU" dirty="0"/>
              <a:t> of </a:t>
            </a:r>
            <a:r>
              <a:rPr lang="en-AU" b="1" dirty="0">
                <a:solidFill>
                  <a:srgbClr val="FF0000"/>
                </a:solidFill>
              </a:rPr>
              <a:t>22%</a:t>
            </a:r>
            <a:r>
              <a:rPr lang="en-AU" dirty="0">
                <a:solidFill>
                  <a:srgbClr val="FF0000"/>
                </a:solidFill>
              </a:rPr>
              <a:t>.</a:t>
            </a:r>
          </a:p>
          <a:p>
            <a:pPr lvl="1"/>
            <a:r>
              <a:rPr lang="en-AU" sz="2400" dirty="0"/>
              <a:t>Note: Very similar to Conesa et al (2009) results </a:t>
            </a:r>
          </a:p>
        </p:txBody>
      </p:sp>
    </p:spTree>
    <p:extLst>
      <p:ext uri="{BB962C8B-B14F-4D97-AF65-F5344CB8AC3E}">
        <p14:creationId xmlns:p14="http://schemas.microsoft.com/office/powerpoint/2010/main" val="208876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5BCC-F863-467E-A80C-971884B7EEB7}"/>
              </a:ext>
            </a:extLst>
          </p:cNvPr>
          <p:cNvSpPr>
            <a:spLocks noGrp="1"/>
          </p:cNvSpPr>
          <p:nvPr>
            <p:ph type="title"/>
          </p:nvPr>
        </p:nvSpPr>
        <p:spPr>
          <a:xfrm>
            <a:off x="457200" y="0"/>
            <a:ext cx="8229600" cy="764704"/>
          </a:xfrm>
        </p:spPr>
        <p:txBody>
          <a:bodyPr/>
          <a:lstStyle/>
          <a:p>
            <a:r>
              <a:rPr lang="en-AU" dirty="0"/>
              <a:t>Optimal Tax with Human Capital</a:t>
            </a:r>
          </a:p>
        </p:txBody>
      </p:sp>
      <p:sp>
        <p:nvSpPr>
          <p:cNvPr id="3" name="Content Placeholder 2">
            <a:extLst>
              <a:ext uri="{FF2B5EF4-FFF2-40B4-BE49-F238E27FC236}">
                <a16:creationId xmlns:a16="http://schemas.microsoft.com/office/drawing/2014/main" id="{1EBB4694-64D4-4509-88F2-18F34B6C0A8E}"/>
              </a:ext>
            </a:extLst>
          </p:cNvPr>
          <p:cNvSpPr>
            <a:spLocks noGrp="1"/>
          </p:cNvSpPr>
          <p:nvPr>
            <p:ph idx="1"/>
          </p:nvPr>
        </p:nvSpPr>
        <p:spPr>
          <a:xfrm>
            <a:off x="395536" y="908720"/>
            <a:ext cx="8424936" cy="5949280"/>
          </a:xfrm>
        </p:spPr>
        <p:txBody>
          <a:bodyPr/>
          <a:lstStyle/>
          <a:p>
            <a:r>
              <a:rPr lang="en-AU" dirty="0"/>
              <a:t>Da Costa and Santos (IER 2018) obtain similar results in a broadly similar setup</a:t>
            </a:r>
          </a:p>
          <a:p>
            <a:r>
              <a:rPr lang="en-AU" dirty="0"/>
              <a:t>They obtain an optimal </a:t>
            </a:r>
            <a:r>
              <a:rPr lang="en-AU" b="1" dirty="0">
                <a:solidFill>
                  <a:srgbClr val="7030A0"/>
                </a:solidFill>
              </a:rPr>
              <a:t>capital tax</a:t>
            </a:r>
            <a:r>
              <a:rPr lang="en-AU" dirty="0"/>
              <a:t> rate of </a:t>
            </a:r>
            <a:r>
              <a:rPr lang="en-AU" b="1" dirty="0">
                <a:solidFill>
                  <a:srgbClr val="FF0000"/>
                </a:solidFill>
              </a:rPr>
              <a:t>25%</a:t>
            </a:r>
            <a:r>
              <a:rPr lang="en-AU" dirty="0"/>
              <a:t>, plus a </a:t>
            </a:r>
            <a:r>
              <a:rPr lang="en-AU" b="1" dirty="0">
                <a:solidFill>
                  <a:srgbClr val="7030A0"/>
                </a:solidFill>
              </a:rPr>
              <a:t>modestly progressive income tax</a:t>
            </a:r>
            <a:r>
              <a:rPr lang="en-AU" dirty="0"/>
              <a:t> with a  </a:t>
            </a:r>
            <a:r>
              <a:rPr lang="en-AU" b="1" dirty="0">
                <a:solidFill>
                  <a:srgbClr val="FF0000"/>
                </a:solidFill>
              </a:rPr>
              <a:t>30%</a:t>
            </a:r>
            <a:r>
              <a:rPr lang="en-AU" dirty="0">
                <a:solidFill>
                  <a:srgbClr val="FF0000"/>
                </a:solidFill>
              </a:rPr>
              <a:t> </a:t>
            </a:r>
            <a:r>
              <a:rPr lang="en-AU" dirty="0"/>
              <a:t>top rate.</a:t>
            </a:r>
          </a:p>
          <a:p>
            <a:r>
              <a:rPr lang="en-AU" dirty="0"/>
              <a:t>If </a:t>
            </a:r>
            <a:r>
              <a:rPr lang="en-AU" b="1" dirty="0">
                <a:solidFill>
                  <a:srgbClr val="008FFA"/>
                </a:solidFill>
              </a:rPr>
              <a:t>Transfers</a:t>
            </a:r>
            <a:r>
              <a:rPr lang="en-AU" dirty="0"/>
              <a:t> are allowed, there are substantially transfers to those in the bottom decile of the income distribution.</a:t>
            </a:r>
          </a:p>
          <a:p>
            <a:pPr lvl="1"/>
            <a:r>
              <a:rPr lang="en-AU" sz="3200" dirty="0"/>
              <a:t>The top rate is roughly unchanged</a:t>
            </a:r>
          </a:p>
          <a:p>
            <a:pPr lvl="1"/>
            <a:r>
              <a:rPr lang="en-AU" sz="3200" dirty="0"/>
              <a:t>Transfers are mostly financed by an increase in the capital tax rate to </a:t>
            </a:r>
            <a:r>
              <a:rPr lang="en-AU" sz="3200" dirty="0">
                <a:solidFill>
                  <a:srgbClr val="FF0000"/>
                </a:solidFill>
              </a:rPr>
              <a:t>35%</a:t>
            </a:r>
            <a:r>
              <a:rPr lang="en-AU" sz="3200" dirty="0"/>
              <a:t>.</a:t>
            </a:r>
            <a:r>
              <a:rPr lang="en-AU" dirty="0"/>
              <a:t>  </a:t>
            </a:r>
          </a:p>
          <a:p>
            <a:endParaRPr lang="en-AU" dirty="0"/>
          </a:p>
        </p:txBody>
      </p:sp>
    </p:spTree>
    <p:extLst>
      <p:ext uri="{BB962C8B-B14F-4D97-AF65-F5344CB8AC3E}">
        <p14:creationId xmlns:p14="http://schemas.microsoft.com/office/powerpoint/2010/main" val="3472523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13E7-8938-4CC2-BE8B-01B3495F2224}"/>
              </a:ext>
            </a:extLst>
          </p:cNvPr>
          <p:cNvSpPr>
            <a:spLocks noGrp="1"/>
          </p:cNvSpPr>
          <p:nvPr>
            <p:ph type="title"/>
          </p:nvPr>
        </p:nvSpPr>
        <p:spPr>
          <a:xfrm>
            <a:off x="457200" y="0"/>
            <a:ext cx="8229600" cy="731837"/>
          </a:xfrm>
        </p:spPr>
        <p:txBody>
          <a:bodyPr/>
          <a:lstStyle/>
          <a:p>
            <a:r>
              <a:rPr lang="en-AU" dirty="0"/>
              <a:t>Optimal Tax with Human Capital</a:t>
            </a:r>
          </a:p>
        </p:txBody>
      </p:sp>
      <p:sp>
        <p:nvSpPr>
          <p:cNvPr id="3" name="Content Placeholder 2">
            <a:extLst>
              <a:ext uri="{FF2B5EF4-FFF2-40B4-BE49-F238E27FC236}">
                <a16:creationId xmlns:a16="http://schemas.microsoft.com/office/drawing/2014/main" id="{5AFCD009-672E-4359-84B3-E2A92B72A7B1}"/>
              </a:ext>
            </a:extLst>
          </p:cNvPr>
          <p:cNvSpPr>
            <a:spLocks noGrp="1"/>
          </p:cNvSpPr>
          <p:nvPr>
            <p:ph idx="1"/>
          </p:nvPr>
        </p:nvSpPr>
        <p:spPr>
          <a:xfrm>
            <a:off x="179512" y="836712"/>
            <a:ext cx="8784976" cy="6021288"/>
          </a:xfrm>
        </p:spPr>
        <p:txBody>
          <a:bodyPr/>
          <a:lstStyle/>
          <a:p>
            <a:r>
              <a:rPr lang="en-AU" dirty="0" err="1">
                <a:solidFill>
                  <a:srgbClr val="00B050"/>
                </a:solidFill>
              </a:rPr>
              <a:t>Badel</a:t>
            </a:r>
            <a:r>
              <a:rPr lang="en-AU" dirty="0">
                <a:solidFill>
                  <a:srgbClr val="00B050"/>
                </a:solidFill>
              </a:rPr>
              <a:t>, Huggett, Lou (EJ 2020)</a:t>
            </a:r>
            <a:r>
              <a:rPr lang="en-AU" dirty="0"/>
              <a:t> consider a DSGE model with human capital investment on the job. </a:t>
            </a:r>
          </a:p>
          <a:p>
            <a:pPr lvl="1"/>
            <a:r>
              <a:rPr lang="en-AU" sz="2000" dirty="0"/>
              <a:t>They do not model labour force participation decisions, and they abstract from uncertain mortality, bequests and liquidity constraints. </a:t>
            </a:r>
          </a:p>
          <a:p>
            <a:r>
              <a:rPr lang="en-AU" dirty="0"/>
              <a:t>They calculate the </a:t>
            </a:r>
            <a:r>
              <a:rPr lang="en-AU" dirty="0">
                <a:solidFill>
                  <a:srgbClr val="0070C0"/>
                </a:solidFill>
              </a:rPr>
              <a:t>revenue maximizing </a:t>
            </a:r>
            <a:r>
              <a:rPr lang="en-AU" b="1" dirty="0">
                <a:solidFill>
                  <a:srgbClr val="0070C0"/>
                </a:solidFill>
              </a:rPr>
              <a:t>top rate</a:t>
            </a:r>
            <a:r>
              <a:rPr lang="en-AU" dirty="0"/>
              <a:t> of the income tax schedule, holding other aspects of tax structure fixed.</a:t>
            </a:r>
          </a:p>
          <a:p>
            <a:r>
              <a:rPr lang="en-AU" dirty="0">
                <a:solidFill>
                  <a:srgbClr val="00B050"/>
                </a:solidFill>
              </a:rPr>
              <a:t>Diamond and </a:t>
            </a:r>
            <a:r>
              <a:rPr lang="en-AU" dirty="0" err="1">
                <a:solidFill>
                  <a:srgbClr val="00B050"/>
                </a:solidFill>
              </a:rPr>
              <a:t>Saez</a:t>
            </a:r>
            <a:r>
              <a:rPr lang="en-AU" dirty="0">
                <a:solidFill>
                  <a:srgbClr val="00B050"/>
                </a:solidFill>
              </a:rPr>
              <a:t> (JEP 2011)</a:t>
            </a:r>
            <a:r>
              <a:rPr lang="en-AU" dirty="0"/>
              <a:t> calculate a revenue maximizing top rate of </a:t>
            </a:r>
            <a:r>
              <a:rPr lang="en-AU" b="1" u="sng" dirty="0">
                <a:solidFill>
                  <a:srgbClr val="0070C0"/>
                </a:solidFill>
              </a:rPr>
              <a:t>73%</a:t>
            </a:r>
            <a:r>
              <a:rPr lang="en-AU" dirty="0"/>
              <a:t> in an exogenous wage framework (no human capital)</a:t>
            </a:r>
          </a:p>
          <a:p>
            <a:r>
              <a:rPr lang="en-AU" b="1" dirty="0">
                <a:solidFill>
                  <a:srgbClr val="008FFA"/>
                </a:solidFill>
              </a:rPr>
              <a:t>BHL find this falls to </a:t>
            </a:r>
            <a:r>
              <a:rPr lang="en-AU" b="1" u="sng" dirty="0">
                <a:solidFill>
                  <a:srgbClr val="008FFA"/>
                </a:solidFill>
              </a:rPr>
              <a:t>49%</a:t>
            </a:r>
            <a:r>
              <a:rPr lang="en-AU" b="1" dirty="0">
                <a:solidFill>
                  <a:srgbClr val="008FFA"/>
                </a:solidFill>
              </a:rPr>
              <a:t> when they account for human capital. </a:t>
            </a:r>
            <a:r>
              <a:rPr lang="en-AU" dirty="0"/>
              <a:t>&lt;Optimal top rate is lower&gt;</a:t>
            </a:r>
          </a:p>
        </p:txBody>
      </p:sp>
    </p:spTree>
    <p:extLst>
      <p:ext uri="{BB962C8B-B14F-4D97-AF65-F5344CB8AC3E}">
        <p14:creationId xmlns:p14="http://schemas.microsoft.com/office/powerpoint/2010/main" val="4249913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9B54-8AB8-42EA-8B77-B1F0933547F6}"/>
              </a:ext>
            </a:extLst>
          </p:cNvPr>
          <p:cNvSpPr>
            <a:spLocks noGrp="1"/>
          </p:cNvSpPr>
          <p:nvPr>
            <p:ph type="title"/>
          </p:nvPr>
        </p:nvSpPr>
        <p:spPr>
          <a:xfrm>
            <a:off x="0" y="0"/>
            <a:ext cx="9144000" cy="836712"/>
          </a:xfrm>
        </p:spPr>
        <p:txBody>
          <a:bodyPr/>
          <a:lstStyle/>
          <a:p>
            <a:r>
              <a:rPr lang="en-AU" sz="4000" dirty="0"/>
              <a:t>Human capital and Optimal Tax Structure</a:t>
            </a:r>
          </a:p>
        </p:txBody>
      </p:sp>
      <p:sp>
        <p:nvSpPr>
          <p:cNvPr id="3" name="Content Placeholder 2">
            <a:extLst>
              <a:ext uri="{FF2B5EF4-FFF2-40B4-BE49-F238E27FC236}">
                <a16:creationId xmlns:a16="http://schemas.microsoft.com/office/drawing/2014/main" id="{A20FD67D-115B-4733-B95D-B134BF9EB842}"/>
              </a:ext>
            </a:extLst>
          </p:cNvPr>
          <p:cNvSpPr>
            <a:spLocks noGrp="1"/>
          </p:cNvSpPr>
          <p:nvPr>
            <p:ph idx="1"/>
          </p:nvPr>
        </p:nvSpPr>
        <p:spPr>
          <a:xfrm>
            <a:off x="0" y="1052736"/>
            <a:ext cx="9144000" cy="5805264"/>
          </a:xfrm>
        </p:spPr>
        <p:txBody>
          <a:bodyPr/>
          <a:lstStyle/>
          <a:p>
            <a:r>
              <a:rPr lang="en-AU" u="sng" dirty="0"/>
              <a:t>Summary</a:t>
            </a:r>
            <a:r>
              <a:rPr lang="en-AU" dirty="0"/>
              <a:t>: Accounting for human capital formation has two key effects on optimal tax structure: </a:t>
            </a:r>
          </a:p>
          <a:p>
            <a:r>
              <a:rPr lang="en-AU" dirty="0">
                <a:solidFill>
                  <a:srgbClr val="008FFA"/>
                </a:solidFill>
              </a:rPr>
              <a:t>First, it makes the optimal tax on </a:t>
            </a:r>
            <a:r>
              <a:rPr lang="en-AU" dirty="0" err="1">
                <a:solidFill>
                  <a:srgbClr val="008FFA"/>
                </a:solidFill>
              </a:rPr>
              <a:t>labor</a:t>
            </a:r>
            <a:r>
              <a:rPr lang="en-AU" dirty="0">
                <a:solidFill>
                  <a:srgbClr val="008FFA"/>
                </a:solidFill>
              </a:rPr>
              <a:t> income lower and less progressive.</a:t>
            </a:r>
          </a:p>
          <a:p>
            <a:pPr lvl="1"/>
            <a:r>
              <a:rPr lang="en-AU" sz="2400" dirty="0"/>
              <a:t>Intuitively, incentive to invest in human capital is greatly reduced if higher wages push one into a higher tax bracket.</a:t>
            </a:r>
          </a:p>
          <a:p>
            <a:r>
              <a:rPr lang="en-AU" dirty="0">
                <a:solidFill>
                  <a:srgbClr val="008FFA"/>
                </a:solidFill>
              </a:rPr>
              <a:t>Second, it makes it optimal to shift part of the tax burden off of </a:t>
            </a:r>
            <a:r>
              <a:rPr lang="en-AU" dirty="0" err="1">
                <a:solidFill>
                  <a:srgbClr val="008FFA"/>
                </a:solidFill>
              </a:rPr>
              <a:t>labor</a:t>
            </a:r>
            <a:r>
              <a:rPr lang="en-AU" dirty="0">
                <a:solidFill>
                  <a:srgbClr val="008FFA"/>
                </a:solidFill>
              </a:rPr>
              <a:t> and onto capital.</a:t>
            </a:r>
          </a:p>
          <a:p>
            <a:pPr lvl="1"/>
            <a:r>
              <a:rPr lang="en-AU" sz="2400" dirty="0"/>
              <a:t>Taxes on physical capital are bad for growth as they reduce capital formation. </a:t>
            </a:r>
          </a:p>
          <a:p>
            <a:pPr lvl="1"/>
            <a:r>
              <a:rPr lang="en-AU" sz="2400" dirty="0"/>
              <a:t>But if </a:t>
            </a:r>
            <a:r>
              <a:rPr lang="en-AU" sz="2400" dirty="0" err="1"/>
              <a:t>labor</a:t>
            </a:r>
            <a:r>
              <a:rPr lang="en-AU" sz="2400" dirty="0"/>
              <a:t> taxes slow human capital formation, the argument for taxing </a:t>
            </a:r>
            <a:r>
              <a:rPr lang="en-AU" sz="2400" dirty="0" err="1"/>
              <a:t>labor</a:t>
            </a:r>
            <a:r>
              <a:rPr lang="en-AU" sz="2400" dirty="0"/>
              <a:t> rather than capital is weakened. </a:t>
            </a:r>
          </a:p>
          <a:p>
            <a:endParaRPr lang="en-AU" dirty="0"/>
          </a:p>
        </p:txBody>
      </p:sp>
    </p:spTree>
    <p:extLst>
      <p:ext uri="{BB962C8B-B14F-4D97-AF65-F5344CB8AC3E}">
        <p14:creationId xmlns:p14="http://schemas.microsoft.com/office/powerpoint/2010/main" val="161510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787F237-87E3-4FC3-8B59-E48B64BB2EB7}"/>
              </a:ext>
            </a:extLst>
          </p:cNvPr>
          <p:cNvSpPr>
            <a:spLocks noGrp="1"/>
          </p:cNvSpPr>
          <p:nvPr>
            <p:ph type="title"/>
          </p:nvPr>
        </p:nvSpPr>
        <p:spPr>
          <a:xfrm>
            <a:off x="457200" y="1"/>
            <a:ext cx="8229600" cy="764704"/>
          </a:xfrm>
        </p:spPr>
        <p:txBody>
          <a:bodyPr/>
          <a:lstStyle/>
          <a:p>
            <a:r>
              <a:rPr lang="en-AU" altLang="en-US" dirty="0">
                <a:ea typeface="ＭＳ Ｐゴシック" panose="020B0600070205080204" pitchFamily="34" charset="-128"/>
              </a:rPr>
              <a:t>Two Classic Papers</a:t>
            </a:r>
          </a:p>
        </p:txBody>
      </p:sp>
      <p:sp>
        <p:nvSpPr>
          <p:cNvPr id="8195" name="Content Placeholder 2">
            <a:extLst>
              <a:ext uri="{FF2B5EF4-FFF2-40B4-BE49-F238E27FC236}">
                <a16:creationId xmlns:a16="http://schemas.microsoft.com/office/drawing/2014/main" id="{C1BBF456-0C36-49E7-B2EC-74E204FF6624}"/>
              </a:ext>
            </a:extLst>
          </p:cNvPr>
          <p:cNvSpPr>
            <a:spLocks noGrp="1"/>
          </p:cNvSpPr>
          <p:nvPr>
            <p:ph idx="1"/>
          </p:nvPr>
        </p:nvSpPr>
        <p:spPr>
          <a:xfrm>
            <a:off x="179512" y="836712"/>
            <a:ext cx="8856984" cy="6021288"/>
          </a:xfrm>
        </p:spPr>
        <p:txBody>
          <a:bodyPr/>
          <a:lstStyle/>
          <a:p>
            <a:r>
              <a:rPr lang="en-AU" altLang="en-US" dirty="0" err="1">
                <a:ea typeface="ＭＳ Ｐゴシック" panose="020B0600070205080204" pitchFamily="34" charset="-128"/>
              </a:rPr>
              <a:t>Mirrlees</a:t>
            </a:r>
            <a:r>
              <a:rPr lang="en-AU" altLang="en-US" dirty="0">
                <a:ea typeface="ＭＳ Ｐゴシック" panose="020B0600070205080204" pitchFamily="34" charset="-128"/>
              </a:rPr>
              <a:t> (RES 1971) “An Exploration in the Theory of Optimal Income Taxation”</a:t>
            </a:r>
          </a:p>
          <a:p>
            <a:endParaRPr lang="en-AU" altLang="en-US" sz="600" dirty="0">
              <a:ea typeface="ＭＳ Ｐゴシック" panose="020B0600070205080204" pitchFamily="34" charset="-128"/>
            </a:endParaRPr>
          </a:p>
          <a:p>
            <a:r>
              <a:rPr lang="en-AU" altLang="en-US" dirty="0">
                <a:ea typeface="ＭＳ Ｐゴシック" panose="020B0600070205080204" pitchFamily="34" charset="-128"/>
              </a:rPr>
              <a:t>Total output depends on aggregate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a:t>
            </a:r>
          </a:p>
          <a:p>
            <a:endParaRPr lang="en-AU" altLang="en-US" sz="900" dirty="0">
              <a:ea typeface="ＭＳ Ｐゴシック" panose="020B0600070205080204" pitchFamily="34" charset="-128"/>
            </a:endParaRPr>
          </a:p>
          <a:p>
            <a:r>
              <a:rPr lang="en-AU" altLang="en-US" dirty="0">
                <a:ea typeface="ＭＳ Ｐゴシック" panose="020B0600070205080204" pitchFamily="34" charset="-128"/>
              </a:rPr>
              <a:t>A social planner, who cares about both total output and distributional equity, designs an optimal income tax/transfer system</a:t>
            </a:r>
          </a:p>
          <a:p>
            <a:endParaRPr lang="en-AU" altLang="en-US" sz="600" dirty="0">
              <a:ea typeface="ＭＳ Ｐゴシック" panose="020B0600070205080204" pitchFamily="34" charset="-128"/>
            </a:endParaRPr>
          </a:p>
          <a:p>
            <a:endParaRPr lang="en-AU" altLang="en-US" sz="600" dirty="0">
              <a:ea typeface="ＭＳ Ｐゴシック" panose="020B0600070205080204" pitchFamily="34" charset="-128"/>
            </a:endParaRPr>
          </a:p>
          <a:p>
            <a:r>
              <a:rPr lang="en-AU" altLang="en-US" dirty="0">
                <a:solidFill>
                  <a:srgbClr val="7030A0"/>
                </a:solidFill>
                <a:ea typeface="ＭＳ Ｐゴシック" panose="020B0600070205080204" pitchFamily="34" charset="-128"/>
              </a:rPr>
              <a:t>In the simple model of </a:t>
            </a:r>
            <a:r>
              <a:rPr lang="en-AU" altLang="en-US" dirty="0" err="1">
                <a:solidFill>
                  <a:srgbClr val="7030A0"/>
                </a:solidFill>
                <a:ea typeface="ＭＳ Ｐゴシック" panose="020B0600070205080204" pitchFamily="34" charset="-128"/>
              </a:rPr>
              <a:t>labor</a:t>
            </a:r>
            <a:r>
              <a:rPr lang="en-AU" altLang="en-US" dirty="0">
                <a:solidFill>
                  <a:srgbClr val="7030A0"/>
                </a:solidFill>
                <a:ea typeface="ＭＳ Ｐゴシック" panose="020B0600070205080204" pitchFamily="34" charset="-128"/>
              </a:rPr>
              <a:t> supply that </a:t>
            </a:r>
            <a:r>
              <a:rPr lang="en-AU" altLang="en-US" dirty="0" err="1">
                <a:solidFill>
                  <a:srgbClr val="7030A0"/>
                </a:solidFill>
                <a:ea typeface="ＭＳ Ｐゴシック" panose="020B0600070205080204" pitchFamily="34" charset="-128"/>
              </a:rPr>
              <a:t>Mirrlees</a:t>
            </a:r>
            <a:r>
              <a:rPr lang="en-AU" altLang="en-US" dirty="0">
                <a:solidFill>
                  <a:srgbClr val="7030A0"/>
                </a:solidFill>
                <a:ea typeface="ＭＳ Ｐゴシック" panose="020B0600070205080204" pitchFamily="34" charset="-128"/>
              </a:rPr>
              <a:t> relies on, </a:t>
            </a:r>
            <a:r>
              <a:rPr lang="en-AU" altLang="en-US" b="1" i="1" dirty="0" err="1">
                <a:solidFill>
                  <a:srgbClr val="7030A0"/>
                </a:solidFill>
                <a:ea typeface="ＭＳ Ｐゴシック" panose="020B0600070205080204" pitchFamily="34" charset="-128"/>
              </a:rPr>
              <a:t>labor</a:t>
            </a:r>
            <a:r>
              <a:rPr lang="en-AU" altLang="en-US" b="1" i="1" dirty="0">
                <a:solidFill>
                  <a:srgbClr val="7030A0"/>
                </a:solidFill>
                <a:ea typeface="ＭＳ Ｐゴシック" panose="020B0600070205080204" pitchFamily="34" charset="-128"/>
              </a:rPr>
              <a:t> supply is very elastic</a:t>
            </a:r>
            <a:r>
              <a:rPr lang="en-AU" altLang="en-US" i="1" dirty="0">
                <a:ea typeface="ＭＳ Ｐゴシック" panose="020B0600070205080204" pitchFamily="34" charset="-128"/>
              </a:rPr>
              <a:t>.</a:t>
            </a:r>
            <a:endParaRPr lang="en-AU" altLang="en-US" dirty="0">
              <a:solidFill>
                <a:srgbClr val="7030A0"/>
              </a:solidFill>
              <a:ea typeface="ＭＳ Ｐゴシック" panose="020B0600070205080204" pitchFamily="34" charset="-128"/>
            </a:endParaRPr>
          </a:p>
          <a:p>
            <a:endParaRPr lang="en-AU" altLang="en-US" sz="600" dirty="0">
              <a:ea typeface="ＭＳ Ｐゴシック" panose="020B0600070205080204" pitchFamily="34" charset="-128"/>
            </a:endParaRPr>
          </a:p>
          <a:p>
            <a:r>
              <a:rPr lang="en-AU" altLang="en-US" dirty="0">
                <a:ea typeface="ＭＳ Ｐゴシック" panose="020B0600070205080204" pitchFamily="34" charset="-128"/>
              </a:rPr>
              <a:t>So taxes on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earnings lead to large reductions in work effort and output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9CA6-44F7-4E9E-816E-72E67E88A953}"/>
              </a:ext>
            </a:extLst>
          </p:cNvPr>
          <p:cNvSpPr>
            <a:spLocks noGrp="1"/>
          </p:cNvSpPr>
          <p:nvPr>
            <p:ph type="title"/>
          </p:nvPr>
        </p:nvSpPr>
        <p:spPr>
          <a:xfrm>
            <a:off x="457200" y="0"/>
            <a:ext cx="8229600" cy="836712"/>
          </a:xfrm>
        </p:spPr>
        <p:txBody>
          <a:bodyPr/>
          <a:lstStyle/>
          <a:p>
            <a:r>
              <a:rPr lang="en-AU" dirty="0"/>
              <a:t>Joint vs. Individual Taxation</a:t>
            </a:r>
          </a:p>
        </p:txBody>
      </p:sp>
      <p:sp>
        <p:nvSpPr>
          <p:cNvPr id="3" name="Content Placeholder 2">
            <a:extLst>
              <a:ext uri="{FF2B5EF4-FFF2-40B4-BE49-F238E27FC236}">
                <a16:creationId xmlns:a16="http://schemas.microsoft.com/office/drawing/2014/main" id="{964726D1-BC58-488F-AB09-2A38FDA5E02E}"/>
              </a:ext>
            </a:extLst>
          </p:cNvPr>
          <p:cNvSpPr>
            <a:spLocks noGrp="1"/>
          </p:cNvSpPr>
          <p:nvPr>
            <p:ph idx="1"/>
          </p:nvPr>
        </p:nvSpPr>
        <p:spPr>
          <a:xfrm>
            <a:off x="107504" y="908720"/>
            <a:ext cx="8928992" cy="5544616"/>
          </a:xfrm>
        </p:spPr>
        <p:txBody>
          <a:bodyPr/>
          <a:lstStyle/>
          <a:p>
            <a:r>
              <a:rPr lang="en-AU" dirty="0"/>
              <a:t>There is a broad consensus that </a:t>
            </a:r>
            <a:r>
              <a:rPr lang="en-AU" dirty="0" err="1"/>
              <a:t>Labor</a:t>
            </a:r>
            <a:r>
              <a:rPr lang="en-AU" dirty="0"/>
              <a:t> Supply </a:t>
            </a:r>
            <a:r>
              <a:rPr lang="en-AU" dirty="0">
                <a:solidFill>
                  <a:srgbClr val="00B050"/>
                </a:solidFill>
              </a:rPr>
              <a:t>Elasticities are large for Married Women</a:t>
            </a:r>
          </a:p>
          <a:p>
            <a:pPr lvl="1"/>
            <a:r>
              <a:rPr lang="en-AU" sz="3000" dirty="0"/>
              <a:t>They are close to the participation margin, similar to workers near retirement</a:t>
            </a:r>
          </a:p>
          <a:p>
            <a:r>
              <a:rPr lang="en-AU" dirty="0"/>
              <a:t>So </a:t>
            </a:r>
            <a:r>
              <a:rPr lang="en-AU" b="1" dirty="0">
                <a:solidFill>
                  <a:srgbClr val="00B050"/>
                </a:solidFill>
              </a:rPr>
              <a:t>optimal tax theory suggests married women be taxed at a low rate</a:t>
            </a:r>
          </a:p>
          <a:p>
            <a:r>
              <a:rPr lang="en-AU" dirty="0"/>
              <a:t>But many countries do the opposite:</a:t>
            </a:r>
          </a:p>
          <a:p>
            <a:r>
              <a:rPr lang="en-AU" dirty="0"/>
              <a:t>A </a:t>
            </a:r>
            <a:r>
              <a:rPr lang="en-AU" dirty="0">
                <a:solidFill>
                  <a:srgbClr val="00B0F0"/>
                </a:solidFill>
              </a:rPr>
              <a:t>progressive</a:t>
            </a:r>
            <a:r>
              <a:rPr lang="en-AU" dirty="0"/>
              <a:t> tax code with </a:t>
            </a:r>
            <a:r>
              <a:rPr lang="en-AU" dirty="0">
                <a:solidFill>
                  <a:srgbClr val="00B0F0"/>
                </a:solidFill>
              </a:rPr>
              <a:t>joint taxation</a:t>
            </a:r>
            <a:r>
              <a:rPr lang="en-AU" dirty="0"/>
              <a:t> of couples implies </a:t>
            </a:r>
            <a:r>
              <a:rPr lang="en-AU" b="1" i="1" dirty="0">
                <a:solidFill>
                  <a:srgbClr val="00B0F0"/>
                </a:solidFill>
              </a:rPr>
              <a:t>high marginal rates on married women.</a:t>
            </a:r>
          </a:p>
        </p:txBody>
      </p:sp>
    </p:spTree>
    <p:extLst>
      <p:ext uri="{BB962C8B-B14F-4D97-AF65-F5344CB8AC3E}">
        <p14:creationId xmlns:p14="http://schemas.microsoft.com/office/powerpoint/2010/main" val="269148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CC65-6114-4774-A985-B835A868488B}"/>
              </a:ext>
            </a:extLst>
          </p:cNvPr>
          <p:cNvSpPr>
            <a:spLocks noGrp="1"/>
          </p:cNvSpPr>
          <p:nvPr>
            <p:ph type="title"/>
          </p:nvPr>
        </p:nvSpPr>
        <p:spPr>
          <a:xfrm>
            <a:off x="457200" y="0"/>
            <a:ext cx="8229600" cy="836712"/>
          </a:xfrm>
        </p:spPr>
        <p:txBody>
          <a:bodyPr/>
          <a:lstStyle/>
          <a:p>
            <a:r>
              <a:rPr lang="en-AU" dirty="0"/>
              <a:t>Joint vs. Individual Taxation</a:t>
            </a:r>
          </a:p>
        </p:txBody>
      </p:sp>
      <p:sp>
        <p:nvSpPr>
          <p:cNvPr id="3" name="Content Placeholder 2">
            <a:extLst>
              <a:ext uri="{FF2B5EF4-FFF2-40B4-BE49-F238E27FC236}">
                <a16:creationId xmlns:a16="http://schemas.microsoft.com/office/drawing/2014/main" id="{EA870542-D607-4E1C-B345-BF9B0DAA2A64}"/>
              </a:ext>
            </a:extLst>
          </p:cNvPr>
          <p:cNvSpPr>
            <a:spLocks noGrp="1"/>
          </p:cNvSpPr>
          <p:nvPr>
            <p:ph idx="1"/>
          </p:nvPr>
        </p:nvSpPr>
        <p:spPr>
          <a:xfrm>
            <a:off x="251520" y="1052736"/>
            <a:ext cx="8435280" cy="5616624"/>
          </a:xfrm>
        </p:spPr>
        <p:txBody>
          <a:bodyPr/>
          <a:lstStyle/>
          <a:p>
            <a:r>
              <a:rPr lang="en-AU" dirty="0"/>
              <a:t>Bick and Fuchs-</a:t>
            </a:r>
            <a:r>
              <a:rPr lang="en-AU" dirty="0" err="1"/>
              <a:t>Schündeln</a:t>
            </a:r>
            <a:r>
              <a:rPr lang="en-AU" dirty="0"/>
              <a:t> (</a:t>
            </a:r>
            <a:r>
              <a:rPr lang="en-AU" dirty="0" err="1"/>
              <a:t>Restud</a:t>
            </a:r>
            <a:r>
              <a:rPr lang="en-AU" dirty="0"/>
              <a:t> 2018)</a:t>
            </a:r>
          </a:p>
          <a:p>
            <a:r>
              <a:rPr lang="en-AU" dirty="0"/>
              <a:t>Countries with </a:t>
            </a:r>
            <a:r>
              <a:rPr lang="en-AU" dirty="0">
                <a:solidFill>
                  <a:srgbClr val="00B050"/>
                </a:solidFill>
              </a:rPr>
              <a:t>high marginal tax rates on the “secondary” earner due to a progressive tax code + joint taxation of couples</a:t>
            </a:r>
            <a:r>
              <a:rPr lang="en-AU" dirty="0"/>
              <a:t>:</a:t>
            </a:r>
          </a:p>
          <a:p>
            <a:pPr lvl="1"/>
            <a:r>
              <a:rPr lang="en-AU" sz="3200" dirty="0"/>
              <a:t>Germany, Denmark, Belgium, US, France</a:t>
            </a:r>
          </a:p>
          <a:p>
            <a:r>
              <a:rPr lang="en-AU" dirty="0"/>
              <a:t>Countries with </a:t>
            </a:r>
            <a:r>
              <a:rPr lang="en-AU" dirty="0">
                <a:solidFill>
                  <a:srgbClr val="00B050"/>
                </a:solidFill>
              </a:rPr>
              <a:t>individual taxation</a:t>
            </a:r>
            <a:r>
              <a:rPr lang="en-AU" dirty="0"/>
              <a:t>:</a:t>
            </a:r>
          </a:p>
          <a:p>
            <a:pPr lvl="1"/>
            <a:r>
              <a:rPr lang="en-AU" sz="3200" dirty="0"/>
              <a:t>UK, Austria, Sweden, Greece, Hungary </a:t>
            </a:r>
          </a:p>
          <a:p>
            <a:r>
              <a:rPr lang="en-AU" dirty="0"/>
              <a:t>They show that </a:t>
            </a:r>
            <a:r>
              <a:rPr lang="en-AU" dirty="0">
                <a:solidFill>
                  <a:srgbClr val="00B0F0"/>
                </a:solidFill>
              </a:rPr>
              <a:t>different tax systems explain a good part of cross-country variation in married women's </a:t>
            </a:r>
            <a:r>
              <a:rPr lang="en-AU" dirty="0" err="1">
                <a:solidFill>
                  <a:srgbClr val="00B0F0"/>
                </a:solidFill>
              </a:rPr>
              <a:t>labor</a:t>
            </a:r>
            <a:r>
              <a:rPr lang="en-AU" dirty="0">
                <a:solidFill>
                  <a:srgbClr val="00B0F0"/>
                </a:solidFill>
              </a:rPr>
              <a:t> supply</a:t>
            </a:r>
            <a:r>
              <a:rPr lang="en-AU" dirty="0"/>
              <a:t>. </a:t>
            </a:r>
            <a:r>
              <a:rPr lang="en-AU" sz="2800" dirty="0"/>
              <a:t>(Denmark is an outlier).</a:t>
            </a:r>
          </a:p>
        </p:txBody>
      </p:sp>
    </p:spTree>
    <p:extLst>
      <p:ext uri="{BB962C8B-B14F-4D97-AF65-F5344CB8AC3E}">
        <p14:creationId xmlns:p14="http://schemas.microsoft.com/office/powerpoint/2010/main" val="3362783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1224-5C89-41EE-9070-585DB3274CAB}"/>
              </a:ext>
            </a:extLst>
          </p:cNvPr>
          <p:cNvSpPr>
            <a:spLocks noGrp="1"/>
          </p:cNvSpPr>
          <p:nvPr>
            <p:ph type="title"/>
          </p:nvPr>
        </p:nvSpPr>
        <p:spPr>
          <a:xfrm>
            <a:off x="457200" y="0"/>
            <a:ext cx="8229600" cy="1124744"/>
          </a:xfrm>
        </p:spPr>
        <p:txBody>
          <a:bodyPr/>
          <a:lstStyle/>
          <a:p>
            <a:r>
              <a:rPr lang="en-AU" dirty="0"/>
              <a:t>Progressive Taxes and </a:t>
            </a:r>
            <a:r>
              <a:rPr lang="en-AU" dirty="0" err="1"/>
              <a:t>Labor</a:t>
            </a:r>
            <a:r>
              <a:rPr lang="en-AU" dirty="0"/>
              <a:t> Supply of Married Women</a:t>
            </a:r>
          </a:p>
        </p:txBody>
      </p:sp>
      <p:sp>
        <p:nvSpPr>
          <p:cNvPr id="3" name="Content Placeholder 2">
            <a:extLst>
              <a:ext uri="{FF2B5EF4-FFF2-40B4-BE49-F238E27FC236}">
                <a16:creationId xmlns:a16="http://schemas.microsoft.com/office/drawing/2014/main" id="{4080EDF8-B260-434B-97F7-4090B754A0B4}"/>
              </a:ext>
            </a:extLst>
          </p:cNvPr>
          <p:cNvSpPr>
            <a:spLocks noGrp="1"/>
          </p:cNvSpPr>
          <p:nvPr>
            <p:ph idx="1"/>
          </p:nvPr>
        </p:nvSpPr>
        <p:spPr>
          <a:xfrm>
            <a:off x="0" y="1196752"/>
            <a:ext cx="9144000" cy="5661248"/>
          </a:xfrm>
        </p:spPr>
        <p:txBody>
          <a:bodyPr/>
          <a:lstStyle/>
          <a:p>
            <a:r>
              <a:rPr lang="en-AU" dirty="0"/>
              <a:t>Holter, Krueger, </a:t>
            </a:r>
            <a:r>
              <a:rPr lang="en-AU" dirty="0" err="1"/>
              <a:t>Stepanchuk</a:t>
            </a:r>
            <a:r>
              <a:rPr lang="en-AU" dirty="0"/>
              <a:t> (IER, 2019) </a:t>
            </a:r>
          </a:p>
          <a:p>
            <a:r>
              <a:rPr lang="en-AU" dirty="0"/>
              <a:t>DSGE-OLG model with both singles and couples </a:t>
            </a:r>
          </a:p>
          <a:p>
            <a:pPr lvl="1"/>
            <a:r>
              <a:rPr lang="en-AU" dirty="0"/>
              <a:t>Exogenous marriage, Endogenous wages for women</a:t>
            </a:r>
          </a:p>
          <a:p>
            <a:pPr lvl="1"/>
            <a:r>
              <a:rPr lang="en-AU" dirty="0"/>
              <a:t>Calibrate model to US data</a:t>
            </a:r>
          </a:p>
          <a:p>
            <a:pPr lvl="1"/>
            <a:r>
              <a:rPr lang="en-AU" dirty="0"/>
              <a:t>“Many two-earner households with high-earning males find it optimal, with a  progressive tax system, to only have the male working.” </a:t>
            </a:r>
          </a:p>
          <a:p>
            <a:r>
              <a:rPr lang="en-AU" dirty="0"/>
              <a:t>“… reverting to a </a:t>
            </a:r>
            <a:r>
              <a:rPr lang="en-AU" b="1" dirty="0">
                <a:solidFill>
                  <a:srgbClr val="00B0F0"/>
                </a:solidFill>
              </a:rPr>
              <a:t>flat tax</a:t>
            </a:r>
            <a:r>
              <a:rPr lang="en-AU" dirty="0"/>
              <a:t> increases the </a:t>
            </a:r>
            <a:r>
              <a:rPr lang="en-AU" dirty="0" err="1"/>
              <a:t>labor</a:t>
            </a:r>
            <a:r>
              <a:rPr lang="en-AU" dirty="0"/>
              <a:t> force participation rate of married women by </a:t>
            </a:r>
            <a:r>
              <a:rPr lang="en-AU" b="1" dirty="0">
                <a:solidFill>
                  <a:srgbClr val="FF0000"/>
                </a:solidFill>
              </a:rPr>
              <a:t>7%</a:t>
            </a:r>
            <a:r>
              <a:rPr lang="en-AU" dirty="0"/>
              <a:t> …”</a:t>
            </a:r>
          </a:p>
          <a:p>
            <a:pPr lvl="1"/>
            <a:r>
              <a:rPr lang="en-AU" sz="2400" dirty="0"/>
              <a:t>Note: The capital tax is fixed in their experiments.</a:t>
            </a:r>
            <a:r>
              <a:rPr lang="en-AU" dirty="0"/>
              <a:t> </a:t>
            </a:r>
          </a:p>
        </p:txBody>
      </p:sp>
    </p:spTree>
    <p:extLst>
      <p:ext uri="{BB962C8B-B14F-4D97-AF65-F5344CB8AC3E}">
        <p14:creationId xmlns:p14="http://schemas.microsoft.com/office/powerpoint/2010/main" val="1363860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0431-1041-4BA5-8B5C-AE83268A5970}"/>
              </a:ext>
            </a:extLst>
          </p:cNvPr>
          <p:cNvSpPr>
            <a:spLocks noGrp="1"/>
          </p:cNvSpPr>
          <p:nvPr>
            <p:ph type="title"/>
          </p:nvPr>
        </p:nvSpPr>
        <p:spPr>
          <a:xfrm>
            <a:off x="457200" y="0"/>
            <a:ext cx="8229600" cy="620688"/>
          </a:xfrm>
        </p:spPr>
        <p:txBody>
          <a:bodyPr/>
          <a:lstStyle/>
          <a:p>
            <a:r>
              <a:rPr lang="en-AU" dirty="0"/>
              <a:t>Joint vs. Individual Taxation</a:t>
            </a:r>
          </a:p>
        </p:txBody>
      </p:sp>
      <p:sp>
        <p:nvSpPr>
          <p:cNvPr id="3" name="Content Placeholder 2">
            <a:extLst>
              <a:ext uri="{FF2B5EF4-FFF2-40B4-BE49-F238E27FC236}">
                <a16:creationId xmlns:a16="http://schemas.microsoft.com/office/drawing/2014/main" id="{9C3E3642-EAF8-46B0-95AB-3E03992D848C}"/>
              </a:ext>
            </a:extLst>
          </p:cNvPr>
          <p:cNvSpPr>
            <a:spLocks noGrp="1"/>
          </p:cNvSpPr>
          <p:nvPr>
            <p:ph idx="1"/>
          </p:nvPr>
        </p:nvSpPr>
        <p:spPr>
          <a:xfrm>
            <a:off x="0" y="836712"/>
            <a:ext cx="9144000" cy="6021288"/>
          </a:xfrm>
        </p:spPr>
        <p:txBody>
          <a:bodyPr/>
          <a:lstStyle/>
          <a:p>
            <a:pPr>
              <a:spcBef>
                <a:spcPts val="500"/>
              </a:spcBef>
            </a:pPr>
            <a:r>
              <a:rPr lang="en-AU" dirty="0"/>
              <a:t>Abolishing </a:t>
            </a:r>
            <a:r>
              <a:rPr lang="en-AU" dirty="0">
                <a:solidFill>
                  <a:srgbClr val="00B0F0"/>
                </a:solidFill>
              </a:rPr>
              <a:t>joint taxation of couples</a:t>
            </a:r>
            <a:r>
              <a:rPr lang="en-AU" dirty="0"/>
              <a:t> and shifting to </a:t>
            </a:r>
            <a:r>
              <a:rPr lang="en-AU" dirty="0">
                <a:solidFill>
                  <a:srgbClr val="00B0F0"/>
                </a:solidFill>
              </a:rPr>
              <a:t>individual taxation </a:t>
            </a:r>
            <a:r>
              <a:rPr lang="en-AU" dirty="0"/>
              <a:t>is another way to lower marginal tax rates on married women:</a:t>
            </a:r>
          </a:p>
          <a:p>
            <a:pPr>
              <a:spcBef>
                <a:spcPts val="500"/>
              </a:spcBef>
            </a:pPr>
            <a:r>
              <a:rPr lang="en-AU" sz="3000" dirty="0" err="1"/>
              <a:t>Guner</a:t>
            </a:r>
            <a:r>
              <a:rPr lang="en-AU" sz="3000" dirty="0"/>
              <a:t>, </a:t>
            </a:r>
            <a:r>
              <a:rPr lang="en-AU" sz="3000" dirty="0" err="1"/>
              <a:t>Kaygusuz</a:t>
            </a:r>
            <a:r>
              <a:rPr lang="en-AU" sz="3000" dirty="0"/>
              <a:t>, Ventura (</a:t>
            </a:r>
            <a:r>
              <a:rPr lang="en-AU" sz="3000" dirty="0" err="1"/>
              <a:t>ReStud</a:t>
            </a:r>
            <a:r>
              <a:rPr lang="en-AU" sz="3000" dirty="0"/>
              <a:t>, 2012)</a:t>
            </a:r>
          </a:p>
          <a:p>
            <a:pPr lvl="1">
              <a:spcBef>
                <a:spcPts val="500"/>
              </a:spcBef>
            </a:pPr>
            <a:r>
              <a:rPr lang="en-AU" dirty="0"/>
              <a:t>DSGE-OLG model with exogenous marriage </a:t>
            </a:r>
          </a:p>
          <a:p>
            <a:pPr lvl="1">
              <a:spcBef>
                <a:spcPts val="500"/>
              </a:spcBef>
            </a:pPr>
            <a:r>
              <a:rPr lang="en-AU" dirty="0"/>
              <a:t>Endogenous human capital and participation</a:t>
            </a:r>
          </a:p>
          <a:p>
            <a:pPr lvl="1">
              <a:spcBef>
                <a:spcPts val="500"/>
              </a:spcBef>
            </a:pPr>
            <a:r>
              <a:rPr lang="en-AU" dirty="0"/>
              <a:t>Shift to </a:t>
            </a:r>
            <a:r>
              <a:rPr lang="en-AU" dirty="0">
                <a:solidFill>
                  <a:srgbClr val="00B0F0"/>
                </a:solidFill>
              </a:rPr>
              <a:t>individual taxation</a:t>
            </a:r>
            <a:r>
              <a:rPr lang="en-AU" dirty="0"/>
              <a:t> increases </a:t>
            </a:r>
            <a:r>
              <a:rPr lang="en-AU" dirty="0" err="1"/>
              <a:t>labor</a:t>
            </a:r>
            <a:r>
              <a:rPr lang="en-AU" dirty="0"/>
              <a:t> supply of married women by </a:t>
            </a:r>
            <a:r>
              <a:rPr lang="en-AU" b="1" dirty="0">
                <a:solidFill>
                  <a:srgbClr val="FF0000"/>
                </a:solidFill>
              </a:rPr>
              <a:t>11.4%</a:t>
            </a:r>
            <a:r>
              <a:rPr lang="en-AU" dirty="0"/>
              <a:t>. (Aggregate output +3.8%).</a:t>
            </a:r>
          </a:p>
          <a:p>
            <a:pPr lvl="1">
              <a:spcBef>
                <a:spcPts val="500"/>
              </a:spcBef>
            </a:pPr>
            <a:r>
              <a:rPr lang="en-AU" dirty="0"/>
              <a:t>Shift to a </a:t>
            </a:r>
            <a:r>
              <a:rPr lang="en-AU" dirty="0">
                <a:solidFill>
                  <a:srgbClr val="00B0F0"/>
                </a:solidFill>
              </a:rPr>
              <a:t>flat tax</a:t>
            </a:r>
            <a:r>
              <a:rPr lang="en-AU" dirty="0">
                <a:solidFill>
                  <a:srgbClr val="7030A0"/>
                </a:solidFill>
              </a:rPr>
              <a:t> </a:t>
            </a:r>
            <a:r>
              <a:rPr lang="en-AU" dirty="0"/>
              <a:t>increases </a:t>
            </a:r>
            <a:r>
              <a:rPr lang="en-AU" dirty="0" err="1"/>
              <a:t>labor</a:t>
            </a:r>
            <a:r>
              <a:rPr lang="en-AU" dirty="0"/>
              <a:t> supply of married women by </a:t>
            </a:r>
            <a:r>
              <a:rPr lang="en-AU" b="1" dirty="0">
                <a:solidFill>
                  <a:srgbClr val="FF0000"/>
                </a:solidFill>
              </a:rPr>
              <a:t>8.8%</a:t>
            </a:r>
          </a:p>
          <a:p>
            <a:pPr lvl="1">
              <a:spcBef>
                <a:spcPts val="500"/>
              </a:spcBef>
            </a:pPr>
            <a:r>
              <a:rPr lang="en-AU" b="1" dirty="0">
                <a:solidFill>
                  <a:srgbClr val="7030A0"/>
                </a:solidFill>
              </a:rPr>
              <a:t>Both reforms increase welfare</a:t>
            </a:r>
            <a:r>
              <a:rPr lang="en-AU" dirty="0"/>
              <a:t>. </a:t>
            </a:r>
          </a:p>
          <a:p>
            <a:pPr lvl="1">
              <a:spcBef>
                <a:spcPts val="500"/>
              </a:spcBef>
            </a:pPr>
            <a:r>
              <a:rPr lang="en-AU" sz="2000" dirty="0"/>
              <a:t>Note: Tax rate on capital fixed at 9.7%</a:t>
            </a:r>
          </a:p>
          <a:p>
            <a:pPr marL="0" indent="0">
              <a:buNone/>
            </a:pPr>
            <a:endParaRPr lang="en-AU" dirty="0"/>
          </a:p>
          <a:p>
            <a:pPr lvl="1"/>
            <a:endParaRPr lang="en-AU" dirty="0"/>
          </a:p>
        </p:txBody>
      </p:sp>
    </p:spTree>
    <p:extLst>
      <p:ext uri="{BB962C8B-B14F-4D97-AF65-F5344CB8AC3E}">
        <p14:creationId xmlns:p14="http://schemas.microsoft.com/office/powerpoint/2010/main" val="1673008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0431-1041-4BA5-8B5C-AE83268A5970}"/>
              </a:ext>
            </a:extLst>
          </p:cNvPr>
          <p:cNvSpPr>
            <a:spLocks noGrp="1"/>
          </p:cNvSpPr>
          <p:nvPr>
            <p:ph type="title"/>
          </p:nvPr>
        </p:nvSpPr>
        <p:spPr>
          <a:xfrm>
            <a:off x="457200" y="0"/>
            <a:ext cx="8229600" cy="620688"/>
          </a:xfrm>
        </p:spPr>
        <p:txBody>
          <a:bodyPr/>
          <a:lstStyle/>
          <a:p>
            <a:r>
              <a:rPr lang="en-AU" dirty="0"/>
              <a:t>Joint vs. Individual Taxation</a:t>
            </a:r>
          </a:p>
        </p:txBody>
      </p:sp>
      <p:sp>
        <p:nvSpPr>
          <p:cNvPr id="3" name="Content Placeholder 2">
            <a:extLst>
              <a:ext uri="{FF2B5EF4-FFF2-40B4-BE49-F238E27FC236}">
                <a16:creationId xmlns:a16="http://schemas.microsoft.com/office/drawing/2014/main" id="{9C3E3642-EAF8-46B0-95AB-3E03992D848C}"/>
              </a:ext>
            </a:extLst>
          </p:cNvPr>
          <p:cNvSpPr>
            <a:spLocks noGrp="1"/>
          </p:cNvSpPr>
          <p:nvPr>
            <p:ph idx="1"/>
          </p:nvPr>
        </p:nvSpPr>
        <p:spPr>
          <a:xfrm>
            <a:off x="0" y="1124744"/>
            <a:ext cx="9144000" cy="5733256"/>
          </a:xfrm>
        </p:spPr>
        <p:txBody>
          <a:bodyPr/>
          <a:lstStyle/>
          <a:p>
            <a:pPr>
              <a:spcBef>
                <a:spcPts val="500"/>
              </a:spcBef>
            </a:pPr>
            <a:r>
              <a:rPr lang="en-AU" sz="3000" dirty="0"/>
              <a:t>Other papers get very similar results:</a:t>
            </a:r>
          </a:p>
          <a:p>
            <a:pPr>
              <a:spcBef>
                <a:spcPts val="500"/>
              </a:spcBef>
            </a:pPr>
            <a:r>
              <a:rPr lang="en-AU" sz="3000" dirty="0" err="1"/>
              <a:t>Borella</a:t>
            </a:r>
            <a:r>
              <a:rPr lang="en-AU" sz="3000" dirty="0"/>
              <a:t>, </a:t>
            </a:r>
            <a:r>
              <a:rPr lang="en-AU" sz="3000" dirty="0" err="1"/>
              <a:t>DeNardi</a:t>
            </a:r>
            <a:r>
              <a:rPr lang="en-AU" sz="3000" dirty="0"/>
              <a:t>, Yang (MRRC, 2017)</a:t>
            </a:r>
          </a:p>
          <a:p>
            <a:pPr lvl="1">
              <a:spcBef>
                <a:spcPts val="500"/>
              </a:spcBef>
            </a:pPr>
            <a:r>
              <a:rPr lang="en-AU" dirty="0"/>
              <a:t>Life-Cycle model </a:t>
            </a:r>
          </a:p>
          <a:p>
            <a:pPr lvl="1">
              <a:spcBef>
                <a:spcPts val="500"/>
              </a:spcBef>
            </a:pPr>
            <a:r>
              <a:rPr lang="en-AU" dirty="0"/>
              <a:t>Endogenous marriage, human capital, participation</a:t>
            </a:r>
          </a:p>
          <a:p>
            <a:pPr lvl="1">
              <a:spcBef>
                <a:spcPts val="500"/>
              </a:spcBef>
            </a:pPr>
            <a:r>
              <a:rPr lang="en-AU" dirty="0"/>
              <a:t>Abolishing joint taxation of couples increases employment of married women by roughly </a:t>
            </a:r>
            <a:r>
              <a:rPr lang="en-AU" b="1" dirty="0">
                <a:solidFill>
                  <a:srgbClr val="FF0000"/>
                </a:solidFill>
              </a:rPr>
              <a:t>10%</a:t>
            </a:r>
            <a:r>
              <a:rPr lang="en-AU" dirty="0"/>
              <a:t> </a:t>
            </a:r>
          </a:p>
          <a:p>
            <a:pPr marL="0" indent="0">
              <a:buNone/>
            </a:pPr>
            <a:endParaRPr lang="en-AU" dirty="0"/>
          </a:p>
          <a:p>
            <a:pPr lvl="1"/>
            <a:endParaRPr lang="en-AU" dirty="0"/>
          </a:p>
        </p:txBody>
      </p:sp>
    </p:spTree>
    <p:extLst>
      <p:ext uri="{BB962C8B-B14F-4D97-AF65-F5344CB8AC3E}">
        <p14:creationId xmlns:p14="http://schemas.microsoft.com/office/powerpoint/2010/main" val="602414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0431-1041-4BA5-8B5C-AE83268A5970}"/>
              </a:ext>
            </a:extLst>
          </p:cNvPr>
          <p:cNvSpPr>
            <a:spLocks noGrp="1"/>
          </p:cNvSpPr>
          <p:nvPr>
            <p:ph type="title"/>
          </p:nvPr>
        </p:nvSpPr>
        <p:spPr>
          <a:xfrm>
            <a:off x="457200" y="0"/>
            <a:ext cx="8229600" cy="836712"/>
          </a:xfrm>
        </p:spPr>
        <p:txBody>
          <a:bodyPr/>
          <a:lstStyle/>
          <a:p>
            <a:r>
              <a:rPr lang="en-AU" dirty="0"/>
              <a:t>Joint vs. Individual Taxation</a:t>
            </a:r>
          </a:p>
        </p:txBody>
      </p:sp>
      <p:sp>
        <p:nvSpPr>
          <p:cNvPr id="3" name="Content Placeholder 2">
            <a:extLst>
              <a:ext uri="{FF2B5EF4-FFF2-40B4-BE49-F238E27FC236}">
                <a16:creationId xmlns:a16="http://schemas.microsoft.com/office/drawing/2014/main" id="{9C3E3642-EAF8-46B0-95AB-3E03992D848C}"/>
              </a:ext>
            </a:extLst>
          </p:cNvPr>
          <p:cNvSpPr>
            <a:spLocks noGrp="1"/>
          </p:cNvSpPr>
          <p:nvPr>
            <p:ph idx="1"/>
          </p:nvPr>
        </p:nvSpPr>
        <p:spPr>
          <a:xfrm>
            <a:off x="179512" y="980728"/>
            <a:ext cx="8856984" cy="5760640"/>
          </a:xfrm>
        </p:spPr>
        <p:txBody>
          <a:bodyPr/>
          <a:lstStyle/>
          <a:p>
            <a:r>
              <a:rPr lang="en-AU" dirty="0"/>
              <a:t>Eckstein, Keane and Lifshitz (ECMA, 2019)</a:t>
            </a:r>
          </a:p>
          <a:p>
            <a:r>
              <a:rPr lang="en-AU" dirty="0"/>
              <a:t>Life-cycle model with endogenous marriage, human capital, participation and education choice</a:t>
            </a:r>
          </a:p>
          <a:p>
            <a:r>
              <a:rPr lang="en-AU" dirty="0"/>
              <a:t>A shift to </a:t>
            </a:r>
            <a:r>
              <a:rPr lang="en-AU" dirty="0">
                <a:solidFill>
                  <a:srgbClr val="00B0F0"/>
                </a:solidFill>
              </a:rPr>
              <a:t>individual taxation</a:t>
            </a:r>
            <a:r>
              <a:rPr lang="en-AU" dirty="0"/>
              <a:t>:</a:t>
            </a:r>
          </a:p>
          <a:p>
            <a:pPr lvl="1"/>
            <a:r>
              <a:rPr lang="en-AU" dirty="0"/>
              <a:t>Increases employment of married women by </a:t>
            </a:r>
            <a:r>
              <a:rPr lang="en-AU" b="1" dirty="0">
                <a:solidFill>
                  <a:srgbClr val="FF0000"/>
                </a:solidFill>
              </a:rPr>
              <a:t>8.3%</a:t>
            </a:r>
          </a:p>
          <a:p>
            <a:pPr lvl="1"/>
            <a:r>
              <a:rPr lang="en-AU" sz="2400" dirty="0"/>
              <a:t>Increases college education of married women 4.2%</a:t>
            </a:r>
          </a:p>
          <a:p>
            <a:pPr lvl="1"/>
            <a:r>
              <a:rPr lang="en-AU" sz="2400" dirty="0"/>
              <a:t>Increases tax revenue by 9%</a:t>
            </a:r>
          </a:p>
          <a:p>
            <a:pPr lvl="1"/>
            <a:r>
              <a:rPr lang="en-AU" sz="2400" dirty="0"/>
              <a:t>Reduces divorce rate by 4.3%, increases marriage 8%.</a:t>
            </a:r>
          </a:p>
          <a:p>
            <a:pPr lvl="1"/>
            <a:r>
              <a:rPr lang="en-AU" sz="2400" dirty="0"/>
              <a:t>Very minor effects on </a:t>
            </a:r>
            <a:r>
              <a:rPr lang="en-AU" sz="2400" dirty="0" err="1"/>
              <a:t>labor</a:t>
            </a:r>
            <a:r>
              <a:rPr lang="en-AU" sz="2400" dirty="0"/>
              <a:t> supply of men and single women</a:t>
            </a:r>
            <a:r>
              <a:rPr lang="en-AU" dirty="0"/>
              <a:t>  </a:t>
            </a:r>
          </a:p>
          <a:p>
            <a:r>
              <a:rPr lang="en-AU" dirty="0"/>
              <a:t>All 4 studies find individual taxation is a good idea</a:t>
            </a:r>
          </a:p>
          <a:p>
            <a:pPr lvl="1"/>
            <a:endParaRPr lang="en-AU" dirty="0"/>
          </a:p>
        </p:txBody>
      </p:sp>
    </p:spTree>
    <p:extLst>
      <p:ext uri="{BB962C8B-B14F-4D97-AF65-F5344CB8AC3E}">
        <p14:creationId xmlns:p14="http://schemas.microsoft.com/office/powerpoint/2010/main" val="2791605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D1A5-EA1C-480E-9FEC-13AEA97B61D9}"/>
              </a:ext>
            </a:extLst>
          </p:cNvPr>
          <p:cNvSpPr>
            <a:spLocks noGrp="1"/>
          </p:cNvSpPr>
          <p:nvPr>
            <p:ph type="title"/>
          </p:nvPr>
        </p:nvSpPr>
        <p:spPr>
          <a:xfrm>
            <a:off x="457200" y="0"/>
            <a:ext cx="8229600" cy="836712"/>
          </a:xfrm>
        </p:spPr>
        <p:txBody>
          <a:bodyPr/>
          <a:lstStyle/>
          <a:p>
            <a:r>
              <a:rPr lang="en-AU" dirty="0"/>
              <a:t>Conclusion</a:t>
            </a:r>
          </a:p>
        </p:txBody>
      </p:sp>
      <p:sp>
        <p:nvSpPr>
          <p:cNvPr id="3" name="Content Placeholder 2">
            <a:extLst>
              <a:ext uri="{FF2B5EF4-FFF2-40B4-BE49-F238E27FC236}">
                <a16:creationId xmlns:a16="http://schemas.microsoft.com/office/drawing/2014/main" id="{5E0C2058-7037-45F2-AEA9-026396005D56}"/>
              </a:ext>
            </a:extLst>
          </p:cNvPr>
          <p:cNvSpPr>
            <a:spLocks noGrp="1"/>
          </p:cNvSpPr>
          <p:nvPr>
            <p:ph idx="1"/>
          </p:nvPr>
        </p:nvSpPr>
        <p:spPr>
          <a:xfrm>
            <a:off x="251520" y="836712"/>
            <a:ext cx="8712968" cy="5760640"/>
          </a:xfrm>
        </p:spPr>
        <p:txBody>
          <a:bodyPr/>
          <a:lstStyle/>
          <a:p>
            <a:r>
              <a:rPr lang="en-AU" dirty="0" err="1"/>
              <a:t>Labor</a:t>
            </a:r>
            <a:r>
              <a:rPr lang="en-AU" dirty="0"/>
              <a:t> supply models that account for </a:t>
            </a:r>
            <a:r>
              <a:rPr lang="en-AU" dirty="0">
                <a:solidFill>
                  <a:srgbClr val="00B050"/>
                </a:solidFill>
              </a:rPr>
              <a:t>human capital</a:t>
            </a:r>
            <a:r>
              <a:rPr lang="en-AU" dirty="0"/>
              <a:t> and the </a:t>
            </a:r>
            <a:r>
              <a:rPr lang="en-AU" dirty="0">
                <a:solidFill>
                  <a:srgbClr val="00B050"/>
                </a:solidFill>
              </a:rPr>
              <a:t>participation</a:t>
            </a:r>
            <a:r>
              <a:rPr lang="en-AU" dirty="0"/>
              <a:t> margin imply that:</a:t>
            </a:r>
          </a:p>
          <a:p>
            <a:pPr lvl="1"/>
            <a:r>
              <a:rPr lang="en-AU" dirty="0" err="1"/>
              <a:t>Labor</a:t>
            </a:r>
            <a:r>
              <a:rPr lang="en-AU" dirty="0"/>
              <a:t> supply is more elastic than previously thought</a:t>
            </a:r>
          </a:p>
          <a:p>
            <a:pPr lvl="1"/>
            <a:r>
              <a:rPr lang="en-AU" dirty="0"/>
              <a:t>Elasticities grow with age</a:t>
            </a:r>
          </a:p>
          <a:p>
            <a:pPr lvl="1"/>
            <a:r>
              <a:rPr lang="en-AU" dirty="0"/>
              <a:t>Elasticities are high for married women and workers near retirement (people with low participation rates)</a:t>
            </a:r>
          </a:p>
          <a:p>
            <a:r>
              <a:rPr lang="en-AU" dirty="0"/>
              <a:t>When plugged into optimal tax calculations, </a:t>
            </a:r>
            <a:r>
              <a:rPr lang="en-AU" dirty="0">
                <a:solidFill>
                  <a:srgbClr val="7030A0"/>
                </a:solidFill>
              </a:rPr>
              <a:t>the principle of low taxes on elastic factors implies:</a:t>
            </a:r>
          </a:p>
          <a:p>
            <a:pPr lvl="1"/>
            <a:r>
              <a:rPr lang="en-AU" dirty="0">
                <a:solidFill>
                  <a:srgbClr val="7030A0"/>
                </a:solidFill>
              </a:rPr>
              <a:t>A less progressive income tax</a:t>
            </a:r>
          </a:p>
          <a:p>
            <a:pPr lvl="1"/>
            <a:r>
              <a:rPr lang="en-AU" dirty="0">
                <a:solidFill>
                  <a:srgbClr val="7030A0"/>
                </a:solidFill>
              </a:rPr>
              <a:t>Higher tax rates on capital</a:t>
            </a:r>
          </a:p>
          <a:p>
            <a:pPr lvl="1"/>
            <a:r>
              <a:rPr lang="en-AU" dirty="0">
                <a:solidFill>
                  <a:srgbClr val="7030A0"/>
                </a:solidFill>
              </a:rPr>
              <a:t>A shift toward individual taxation of couples</a:t>
            </a:r>
            <a:r>
              <a:rPr lang="en-AU" dirty="0"/>
              <a:t> </a:t>
            </a:r>
          </a:p>
          <a:p>
            <a:endParaRPr lang="en-AU" dirty="0"/>
          </a:p>
        </p:txBody>
      </p:sp>
    </p:spTree>
    <p:extLst>
      <p:ext uri="{BB962C8B-B14F-4D97-AF65-F5344CB8AC3E}">
        <p14:creationId xmlns:p14="http://schemas.microsoft.com/office/powerpoint/2010/main" val="1410635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F030-F7E9-44FC-8202-06BDD83AF6F5}"/>
              </a:ext>
            </a:extLst>
          </p:cNvPr>
          <p:cNvSpPr>
            <a:spLocks noGrp="1"/>
          </p:cNvSpPr>
          <p:nvPr>
            <p:ph type="title"/>
          </p:nvPr>
        </p:nvSpPr>
        <p:spPr>
          <a:xfrm>
            <a:off x="457200" y="0"/>
            <a:ext cx="8229600" cy="908720"/>
          </a:xfrm>
        </p:spPr>
        <p:txBody>
          <a:bodyPr/>
          <a:lstStyle/>
          <a:p>
            <a:r>
              <a:rPr lang="en-AU" dirty="0"/>
              <a:t>Conclusions</a:t>
            </a:r>
          </a:p>
        </p:txBody>
      </p:sp>
      <p:sp>
        <p:nvSpPr>
          <p:cNvPr id="3" name="Content Placeholder 2">
            <a:extLst>
              <a:ext uri="{FF2B5EF4-FFF2-40B4-BE49-F238E27FC236}">
                <a16:creationId xmlns:a16="http://schemas.microsoft.com/office/drawing/2014/main" id="{18CC516F-5199-469A-9E16-39E3C415C105}"/>
              </a:ext>
            </a:extLst>
          </p:cNvPr>
          <p:cNvSpPr>
            <a:spLocks noGrp="1"/>
          </p:cNvSpPr>
          <p:nvPr>
            <p:ph idx="1"/>
          </p:nvPr>
        </p:nvSpPr>
        <p:spPr>
          <a:xfrm>
            <a:off x="107504" y="1268760"/>
            <a:ext cx="9036496" cy="5328592"/>
          </a:xfrm>
        </p:spPr>
        <p:txBody>
          <a:bodyPr/>
          <a:lstStyle/>
          <a:p>
            <a:r>
              <a:rPr lang="en-AU" dirty="0" err="1"/>
              <a:t>Labor</a:t>
            </a:r>
            <a:r>
              <a:rPr lang="en-AU" dirty="0"/>
              <a:t> supply elasticities that grow with age </a:t>
            </a:r>
            <a:r>
              <a:rPr lang="en-AU" dirty="0" err="1"/>
              <a:t>favor</a:t>
            </a:r>
            <a:r>
              <a:rPr lang="en-AU" dirty="0"/>
              <a:t> a higher capital tax, but:</a:t>
            </a:r>
          </a:p>
          <a:p>
            <a:endParaRPr lang="en-AU" sz="900" dirty="0"/>
          </a:p>
          <a:p>
            <a:r>
              <a:rPr lang="en-AU" b="1" i="1" dirty="0">
                <a:solidFill>
                  <a:srgbClr val="0070C0"/>
                </a:solidFill>
              </a:rPr>
              <a:t>Evidence on how elasticities vary by age is limited</a:t>
            </a:r>
          </a:p>
          <a:p>
            <a:endParaRPr lang="en-AU" sz="900" b="1" i="1" dirty="0">
              <a:solidFill>
                <a:srgbClr val="0070C0"/>
              </a:solidFill>
            </a:endParaRPr>
          </a:p>
          <a:p>
            <a:r>
              <a:rPr lang="en-AU" dirty="0"/>
              <a:t>Given that optimal tax structure (especially the capital tax) depends a lot on how elasticities vary by age, </a:t>
            </a:r>
            <a:r>
              <a:rPr lang="en-AU" b="1" i="1" dirty="0">
                <a:solidFill>
                  <a:srgbClr val="00B0F0"/>
                </a:solidFill>
              </a:rPr>
              <a:t>much more work is needed on this topic</a:t>
            </a:r>
            <a:r>
              <a:rPr lang="en-AU" dirty="0"/>
              <a:t>.</a:t>
            </a:r>
          </a:p>
        </p:txBody>
      </p:sp>
    </p:spTree>
    <p:extLst>
      <p:ext uri="{BB962C8B-B14F-4D97-AF65-F5344CB8AC3E}">
        <p14:creationId xmlns:p14="http://schemas.microsoft.com/office/powerpoint/2010/main" val="2898463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F030-F7E9-44FC-8202-06BDD83AF6F5}"/>
              </a:ext>
            </a:extLst>
          </p:cNvPr>
          <p:cNvSpPr>
            <a:spLocks noGrp="1"/>
          </p:cNvSpPr>
          <p:nvPr>
            <p:ph type="title"/>
          </p:nvPr>
        </p:nvSpPr>
        <p:spPr>
          <a:xfrm>
            <a:off x="457200" y="0"/>
            <a:ext cx="8229600" cy="908720"/>
          </a:xfrm>
        </p:spPr>
        <p:txBody>
          <a:bodyPr/>
          <a:lstStyle/>
          <a:p>
            <a:r>
              <a:rPr lang="en-AU" dirty="0"/>
              <a:t>Conclusions</a:t>
            </a:r>
          </a:p>
        </p:txBody>
      </p:sp>
      <p:sp>
        <p:nvSpPr>
          <p:cNvPr id="3" name="Content Placeholder 2">
            <a:extLst>
              <a:ext uri="{FF2B5EF4-FFF2-40B4-BE49-F238E27FC236}">
                <a16:creationId xmlns:a16="http://schemas.microsoft.com/office/drawing/2014/main" id="{18CC516F-5199-469A-9E16-39E3C415C105}"/>
              </a:ext>
            </a:extLst>
          </p:cNvPr>
          <p:cNvSpPr>
            <a:spLocks noGrp="1"/>
          </p:cNvSpPr>
          <p:nvPr>
            <p:ph idx="1"/>
          </p:nvPr>
        </p:nvSpPr>
        <p:spPr>
          <a:xfrm>
            <a:off x="107504" y="1196752"/>
            <a:ext cx="9036496" cy="5400600"/>
          </a:xfrm>
        </p:spPr>
        <p:txBody>
          <a:bodyPr/>
          <a:lstStyle/>
          <a:p>
            <a:r>
              <a:rPr lang="en-AU" dirty="0"/>
              <a:t>In models that include married women with elastic </a:t>
            </a:r>
            <a:r>
              <a:rPr lang="en-AU" dirty="0" err="1"/>
              <a:t>labor</a:t>
            </a:r>
            <a:r>
              <a:rPr lang="en-AU" dirty="0"/>
              <a:t> supply:</a:t>
            </a:r>
          </a:p>
          <a:p>
            <a:pPr lvl="1"/>
            <a:r>
              <a:rPr lang="en-AU" dirty="0">
                <a:solidFill>
                  <a:srgbClr val="00B0F0"/>
                </a:solidFill>
              </a:rPr>
              <a:t>Optimal progressivity of the tax code is reduced</a:t>
            </a:r>
          </a:p>
          <a:p>
            <a:pPr lvl="1"/>
            <a:r>
              <a:rPr lang="en-AU" dirty="0">
                <a:solidFill>
                  <a:srgbClr val="00B0F0"/>
                </a:solidFill>
              </a:rPr>
              <a:t>A shift to individual taxation is welfare enhancing</a:t>
            </a:r>
          </a:p>
          <a:p>
            <a:endParaRPr lang="en-AU" sz="900" dirty="0"/>
          </a:p>
          <a:p>
            <a:r>
              <a:rPr lang="en-AU" dirty="0"/>
              <a:t>How does accounting for marriage affect the optimal capital tax??  &lt;Not known.&gt;</a:t>
            </a:r>
          </a:p>
          <a:p>
            <a:endParaRPr lang="en-AU" dirty="0"/>
          </a:p>
        </p:txBody>
      </p:sp>
    </p:spTree>
    <p:extLst>
      <p:ext uri="{BB962C8B-B14F-4D97-AF65-F5344CB8AC3E}">
        <p14:creationId xmlns:p14="http://schemas.microsoft.com/office/powerpoint/2010/main" val="3716808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FD56-80DB-4820-9CAF-058266B07A6F}"/>
              </a:ext>
            </a:extLst>
          </p:cNvPr>
          <p:cNvSpPr>
            <a:spLocks noGrp="1"/>
          </p:cNvSpPr>
          <p:nvPr>
            <p:ph type="title"/>
          </p:nvPr>
        </p:nvSpPr>
        <p:spPr>
          <a:xfrm>
            <a:off x="457200" y="0"/>
            <a:ext cx="8229600" cy="1052736"/>
          </a:xfrm>
        </p:spPr>
        <p:txBody>
          <a:bodyPr/>
          <a:lstStyle/>
          <a:p>
            <a:r>
              <a:rPr lang="en-AU" dirty="0"/>
              <a:t>Conclusion</a:t>
            </a:r>
          </a:p>
        </p:txBody>
      </p:sp>
      <p:sp>
        <p:nvSpPr>
          <p:cNvPr id="3" name="Content Placeholder 2">
            <a:extLst>
              <a:ext uri="{FF2B5EF4-FFF2-40B4-BE49-F238E27FC236}">
                <a16:creationId xmlns:a16="http://schemas.microsoft.com/office/drawing/2014/main" id="{9186B7DD-C8EF-40C2-AD2D-3228398BBB59}"/>
              </a:ext>
            </a:extLst>
          </p:cNvPr>
          <p:cNvSpPr>
            <a:spLocks noGrp="1"/>
          </p:cNvSpPr>
          <p:nvPr>
            <p:ph idx="1"/>
          </p:nvPr>
        </p:nvSpPr>
        <p:spPr>
          <a:xfrm>
            <a:off x="457200" y="1412776"/>
            <a:ext cx="8229600" cy="4713387"/>
          </a:xfrm>
        </p:spPr>
        <p:txBody>
          <a:bodyPr/>
          <a:lstStyle/>
          <a:p>
            <a:r>
              <a:rPr lang="en-AU" dirty="0"/>
              <a:t>Gap in the Literature:</a:t>
            </a:r>
          </a:p>
          <a:p>
            <a:r>
              <a:rPr lang="en-AU" dirty="0"/>
              <a:t>The </a:t>
            </a:r>
            <a:r>
              <a:rPr lang="en-AU" dirty="0">
                <a:solidFill>
                  <a:srgbClr val="00B0F0"/>
                </a:solidFill>
              </a:rPr>
              <a:t>frontier</a:t>
            </a:r>
            <a:r>
              <a:rPr lang="en-AU" dirty="0"/>
              <a:t> is to study optimal tax structure – both income and capital tax – in models that include:</a:t>
            </a:r>
          </a:p>
          <a:p>
            <a:pPr lvl="1"/>
            <a:r>
              <a:rPr lang="en-AU" dirty="0"/>
              <a:t>Endogenous wages + Participation Decisions</a:t>
            </a:r>
          </a:p>
          <a:p>
            <a:pPr lvl="1"/>
            <a:r>
              <a:rPr lang="en-AU" dirty="0"/>
              <a:t>Workers that differ by </a:t>
            </a:r>
            <a:r>
              <a:rPr lang="en-AU" dirty="0">
                <a:solidFill>
                  <a:srgbClr val="00B0F0"/>
                </a:solidFill>
              </a:rPr>
              <a:t>Education</a:t>
            </a:r>
          </a:p>
          <a:p>
            <a:pPr lvl="1"/>
            <a:r>
              <a:rPr lang="en-AU" dirty="0"/>
              <a:t>Both single workers and </a:t>
            </a:r>
            <a:r>
              <a:rPr lang="en-AU" dirty="0">
                <a:solidFill>
                  <a:srgbClr val="00B0F0"/>
                </a:solidFill>
              </a:rPr>
              <a:t>married couples</a:t>
            </a:r>
          </a:p>
          <a:p>
            <a:r>
              <a:rPr lang="en-AU" dirty="0"/>
              <a:t>No one has done this to my knowledge.</a:t>
            </a:r>
          </a:p>
        </p:txBody>
      </p:sp>
    </p:spTree>
    <p:extLst>
      <p:ext uri="{BB962C8B-B14F-4D97-AF65-F5344CB8AC3E}">
        <p14:creationId xmlns:p14="http://schemas.microsoft.com/office/powerpoint/2010/main" val="357486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591FBB8-5FCE-42D5-9060-2AEEDBE2BF7F}"/>
              </a:ext>
            </a:extLst>
          </p:cNvPr>
          <p:cNvSpPr>
            <a:spLocks noGrp="1"/>
          </p:cNvSpPr>
          <p:nvPr>
            <p:ph type="title"/>
          </p:nvPr>
        </p:nvSpPr>
        <p:spPr>
          <a:xfrm>
            <a:off x="457200" y="0"/>
            <a:ext cx="8229600" cy="1052513"/>
          </a:xfrm>
        </p:spPr>
        <p:txBody>
          <a:bodyPr/>
          <a:lstStyle/>
          <a:p>
            <a:r>
              <a:rPr lang="en-AU" altLang="en-US">
                <a:ea typeface="ＭＳ Ｐゴシック" panose="020B0600070205080204" pitchFamily="34" charset="-128"/>
              </a:rPr>
              <a:t>Two Classic Papers</a:t>
            </a:r>
          </a:p>
        </p:txBody>
      </p:sp>
      <p:sp>
        <p:nvSpPr>
          <p:cNvPr id="9219" name="Content Placeholder 2">
            <a:extLst>
              <a:ext uri="{FF2B5EF4-FFF2-40B4-BE49-F238E27FC236}">
                <a16:creationId xmlns:a16="http://schemas.microsoft.com/office/drawing/2014/main" id="{9CF796F5-BDFE-468A-B866-7B28D82136F1}"/>
              </a:ext>
            </a:extLst>
          </p:cNvPr>
          <p:cNvSpPr>
            <a:spLocks noGrp="1"/>
          </p:cNvSpPr>
          <p:nvPr>
            <p:ph idx="1"/>
          </p:nvPr>
        </p:nvSpPr>
        <p:spPr>
          <a:xfrm>
            <a:off x="457200" y="1196975"/>
            <a:ext cx="8229600" cy="5111750"/>
          </a:xfrm>
        </p:spPr>
        <p:txBody>
          <a:bodyPr/>
          <a:lstStyle/>
          <a:p>
            <a:r>
              <a:rPr lang="en-AU" altLang="en-US" dirty="0">
                <a:ea typeface="ＭＳ Ｐゴシック" panose="020B0600070205080204" pitchFamily="34" charset="-128"/>
              </a:rPr>
              <a:t>Given </a:t>
            </a:r>
            <a:r>
              <a:rPr lang="en-AU" altLang="en-US" dirty="0" err="1">
                <a:ea typeface="ＭＳ Ｐゴシック" panose="020B0600070205080204" pitchFamily="34" charset="-128"/>
              </a:rPr>
              <a:t>Mirrlees</a:t>
            </a:r>
            <a:r>
              <a:rPr lang="en-AU" altLang="en-US" dirty="0">
                <a:ea typeface="ＭＳ Ｐゴシック" panose="020B0600070205080204" pitchFamily="34" charset="-128"/>
              </a:rPr>
              <a:t> set up, it is not surprising that:</a:t>
            </a:r>
          </a:p>
          <a:p>
            <a:endParaRPr lang="en-AU" altLang="en-US" sz="800" dirty="0">
              <a:ea typeface="ＭＳ Ｐゴシック" panose="020B0600070205080204" pitchFamily="34" charset="-128"/>
            </a:endParaRPr>
          </a:p>
          <a:p>
            <a:pPr lvl="1"/>
            <a:r>
              <a:rPr lang="en-AU" altLang="en-US" sz="3200" dirty="0">
                <a:ea typeface="ＭＳ Ｐゴシック" panose="020B0600070205080204" pitchFamily="34" charset="-128"/>
              </a:rPr>
              <a:t>The optimal income tax design is approximately a </a:t>
            </a:r>
            <a:r>
              <a:rPr lang="en-AU" altLang="en-US" sz="3200" dirty="0">
                <a:solidFill>
                  <a:srgbClr val="FF0000"/>
                </a:solidFill>
                <a:ea typeface="ＭＳ Ｐゴシック" panose="020B0600070205080204" pitchFamily="34" charset="-128"/>
              </a:rPr>
              <a:t>flat rate tax</a:t>
            </a:r>
            <a:r>
              <a:rPr lang="en-AU" altLang="en-US" sz="3200" dirty="0">
                <a:ea typeface="ＭＳ Ｐゴシック" panose="020B0600070205080204" pitchFamily="34" charset="-128"/>
              </a:rPr>
              <a:t>.</a:t>
            </a:r>
          </a:p>
          <a:p>
            <a:pPr lvl="1"/>
            <a:endParaRPr lang="en-AU" altLang="en-US" sz="800" dirty="0">
              <a:ea typeface="ＭＳ Ｐゴシック" panose="020B0600070205080204" pitchFamily="34" charset="-128"/>
            </a:endParaRPr>
          </a:p>
          <a:p>
            <a:pPr lvl="1"/>
            <a:r>
              <a:rPr lang="en-AU" altLang="en-US" sz="3200" dirty="0">
                <a:ea typeface="ＭＳ Ｐゴシック" panose="020B0600070205080204" pitchFamily="34" charset="-128"/>
              </a:rPr>
              <a:t>The optimal top bracket tax rate on </a:t>
            </a:r>
            <a:r>
              <a:rPr lang="en-AU" altLang="en-US" sz="3200" dirty="0" err="1">
                <a:ea typeface="ＭＳ Ｐゴシック" panose="020B0600070205080204" pitchFamily="34" charset="-128"/>
              </a:rPr>
              <a:t>labor</a:t>
            </a:r>
            <a:r>
              <a:rPr lang="en-AU" altLang="en-US" sz="3200" dirty="0">
                <a:ea typeface="ＭＳ Ｐゴシック" panose="020B0600070205080204" pitchFamily="34" charset="-128"/>
              </a:rPr>
              <a:t> income is very low (roughly </a:t>
            </a:r>
            <a:r>
              <a:rPr lang="en-AU" altLang="en-US" sz="3200" dirty="0">
                <a:solidFill>
                  <a:srgbClr val="FF0000"/>
                </a:solidFill>
                <a:ea typeface="ＭＳ Ｐゴシック" panose="020B0600070205080204" pitchFamily="34" charset="-128"/>
              </a:rPr>
              <a:t>20%</a:t>
            </a:r>
            <a:r>
              <a:rPr lang="en-AU" altLang="en-US" sz="3200" dirty="0">
                <a:ea typeface="ＭＳ Ｐゴシック" panose="020B0600070205080204" pitchFamily="34" charset="-128"/>
              </a:rPr>
              <a:t>).</a:t>
            </a:r>
          </a:p>
          <a:p>
            <a:pPr lvl="1"/>
            <a:endParaRPr lang="en-AU" altLang="en-US" sz="900" dirty="0">
              <a:ea typeface="ＭＳ Ｐゴシック" panose="020B0600070205080204" pitchFamily="34" charset="-128"/>
            </a:endParaRPr>
          </a:p>
          <a:p>
            <a:pPr lvl="1"/>
            <a:r>
              <a:rPr lang="en-AU" altLang="en-US" sz="3200" dirty="0">
                <a:ea typeface="ＭＳ Ｐゴシック" panose="020B0600070205080204" pitchFamily="34" charset="-128"/>
              </a:rPr>
              <a:t>Transfers to low wage workers are modest.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48BA-9944-4A93-84C0-51DB039008CB}"/>
              </a:ext>
            </a:extLst>
          </p:cNvPr>
          <p:cNvSpPr>
            <a:spLocks noGrp="1"/>
          </p:cNvSpPr>
          <p:nvPr>
            <p:ph type="title"/>
          </p:nvPr>
        </p:nvSpPr>
        <p:spPr>
          <a:xfrm>
            <a:off x="457200" y="0"/>
            <a:ext cx="8229600" cy="731837"/>
          </a:xfrm>
        </p:spPr>
        <p:txBody>
          <a:bodyPr/>
          <a:lstStyle/>
          <a:p>
            <a:r>
              <a:rPr lang="en-AU" dirty="0"/>
              <a:t>Extra Material</a:t>
            </a:r>
          </a:p>
        </p:txBody>
      </p:sp>
      <p:sp>
        <p:nvSpPr>
          <p:cNvPr id="3" name="Content Placeholder 2">
            <a:extLst>
              <a:ext uri="{FF2B5EF4-FFF2-40B4-BE49-F238E27FC236}">
                <a16:creationId xmlns:a16="http://schemas.microsoft.com/office/drawing/2014/main" id="{093C14D7-20AC-4B23-8AF5-B1CA49684F7E}"/>
              </a:ext>
            </a:extLst>
          </p:cNvPr>
          <p:cNvSpPr>
            <a:spLocks noGrp="1"/>
          </p:cNvSpPr>
          <p:nvPr>
            <p:ph idx="1"/>
          </p:nvPr>
        </p:nvSpPr>
        <p:spPr>
          <a:xfrm>
            <a:off x="251520" y="980728"/>
            <a:ext cx="8640960" cy="5145435"/>
          </a:xfrm>
        </p:spPr>
        <p:txBody>
          <a:bodyPr/>
          <a:lstStyle/>
          <a:p>
            <a:r>
              <a:rPr lang="en-AU" dirty="0"/>
              <a:t>I showed how </a:t>
            </a:r>
            <a:r>
              <a:rPr lang="en-AU" dirty="0" err="1"/>
              <a:t>labor</a:t>
            </a:r>
            <a:r>
              <a:rPr lang="en-AU" dirty="0"/>
              <a:t> supply elasticities are biased towards zero by failure to account for a </a:t>
            </a:r>
            <a:r>
              <a:rPr lang="en-AU" dirty="0">
                <a:solidFill>
                  <a:srgbClr val="00B0F0"/>
                </a:solidFill>
              </a:rPr>
              <a:t>learning-by-doing</a:t>
            </a:r>
            <a:r>
              <a:rPr lang="en-AU" dirty="0"/>
              <a:t> (LBD) form of human capital</a:t>
            </a:r>
          </a:p>
          <a:p>
            <a:endParaRPr lang="en-AU" sz="1200" dirty="0"/>
          </a:p>
          <a:p>
            <a:r>
              <a:rPr lang="en-AU" dirty="0"/>
              <a:t>It is simple to show how the same problem arises in a model with </a:t>
            </a:r>
            <a:r>
              <a:rPr lang="en-AU" dirty="0">
                <a:solidFill>
                  <a:srgbClr val="00B0F0"/>
                </a:solidFill>
              </a:rPr>
              <a:t>on-the-job training</a:t>
            </a:r>
            <a:r>
              <a:rPr lang="en-AU" dirty="0"/>
              <a:t> (OJT), an alternative form of human capital accumulation. (See Below).</a:t>
            </a:r>
          </a:p>
          <a:p>
            <a:endParaRPr lang="en-AU" sz="900" dirty="0"/>
          </a:p>
          <a:p>
            <a:r>
              <a:rPr lang="en-AU" dirty="0"/>
              <a:t>There are also a few other interesting papers (see below). </a:t>
            </a:r>
          </a:p>
        </p:txBody>
      </p:sp>
    </p:spTree>
    <p:extLst>
      <p:ext uri="{BB962C8B-B14F-4D97-AF65-F5344CB8AC3E}">
        <p14:creationId xmlns:p14="http://schemas.microsoft.com/office/powerpoint/2010/main" val="1025867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CED8-2A87-42A8-9FF6-3AB013B737C9}"/>
              </a:ext>
            </a:extLst>
          </p:cNvPr>
          <p:cNvSpPr>
            <a:spLocks noGrp="1"/>
          </p:cNvSpPr>
          <p:nvPr>
            <p:ph type="title"/>
          </p:nvPr>
        </p:nvSpPr>
        <p:spPr>
          <a:xfrm>
            <a:off x="0" y="0"/>
            <a:ext cx="9144000" cy="764704"/>
          </a:xfrm>
        </p:spPr>
        <p:txBody>
          <a:bodyPr/>
          <a:lstStyle/>
          <a:p>
            <a:r>
              <a:rPr lang="en-AU" dirty="0"/>
              <a:t>The on-the-job training (OJT)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53E36C-F48E-428B-AF4B-C855AE5C76EE}"/>
                  </a:ext>
                </a:extLst>
              </p:cNvPr>
              <p:cNvSpPr>
                <a:spLocks noGrp="1"/>
              </p:cNvSpPr>
              <p:nvPr>
                <p:ph idx="1"/>
              </p:nvPr>
            </p:nvSpPr>
            <p:spPr>
              <a:xfrm>
                <a:off x="0" y="764704"/>
                <a:ext cx="9144000" cy="6093296"/>
              </a:xfrm>
            </p:spPr>
            <p:txBody>
              <a:bodyPr/>
              <a:lstStyle/>
              <a:p>
                <a:r>
                  <a:rPr lang="en-AU" sz="3000" dirty="0"/>
                  <a:t>Three uses of time: productive work (</a:t>
                </a:r>
                <a:r>
                  <a:rPr lang="en-AU" sz="3000" b="1" i="1" dirty="0" err="1">
                    <a:solidFill>
                      <a:srgbClr val="FF0000"/>
                    </a:solidFill>
                  </a:rPr>
                  <a:t>h</a:t>
                </a:r>
                <a:r>
                  <a:rPr lang="en-AU" sz="3000" b="1" i="1" baseline="-25000" dirty="0" err="1">
                    <a:solidFill>
                      <a:srgbClr val="FF0000"/>
                    </a:solidFill>
                  </a:rPr>
                  <a:t>t</a:t>
                </a:r>
                <a:r>
                  <a:rPr lang="en-AU" sz="3000" dirty="0"/>
                  <a:t>), investment or learning time (</a:t>
                </a:r>
                <a14:m>
                  <m:oMath xmlns:m="http://schemas.openxmlformats.org/officeDocument/2006/math">
                    <m:sSub>
                      <m:sSubPr>
                        <m:ctrlPr>
                          <a:rPr lang="en-AU" sz="3000" b="1" i="1" smtClean="0">
                            <a:solidFill>
                              <a:srgbClr val="FF0000"/>
                            </a:solidFill>
                            <a:latin typeface="Cambria Math" panose="02040503050406030204" pitchFamily="18" charset="0"/>
                          </a:rPr>
                        </m:ctrlPr>
                      </m:sSubPr>
                      <m:e>
                        <m:r>
                          <a:rPr lang="en-AU" sz="3000" b="1" i="1">
                            <a:solidFill>
                              <a:srgbClr val="FF0000"/>
                            </a:solidFill>
                            <a:latin typeface="Cambria Math" panose="02040503050406030204" pitchFamily="18" charset="0"/>
                          </a:rPr>
                          <m:t>𝒊</m:t>
                        </m:r>
                      </m:e>
                      <m:sub>
                        <m:r>
                          <a:rPr lang="en-AU" sz="3000" b="1" i="1">
                            <a:solidFill>
                              <a:srgbClr val="FF0000"/>
                            </a:solidFill>
                            <a:latin typeface="Cambria Math" panose="02040503050406030204" pitchFamily="18" charset="0"/>
                          </a:rPr>
                          <m:t>𝒕</m:t>
                        </m:r>
                      </m:sub>
                    </m:sSub>
                  </m:oMath>
                </a14:m>
                <a:r>
                  <a:rPr lang="en-AU" sz="3000" dirty="0"/>
                  <a:t>) and leisure. </a:t>
                </a:r>
              </a:p>
              <a:p>
                <a:r>
                  <a:rPr lang="en-AU" sz="3000" dirty="0"/>
                  <a:t>The wage is paid only for productive work time.</a:t>
                </a:r>
              </a:p>
              <a:p>
                <a:r>
                  <a:rPr lang="en-AU" sz="3000" dirty="0"/>
                  <a:t>Bellman Equation:</a:t>
                </a:r>
              </a:p>
              <a:p>
                <a:pPr marL="0" indent="0">
                  <a:buNone/>
                </a:pPr>
                <a14:m>
                  <m:oMathPara xmlns:m="http://schemas.openxmlformats.org/officeDocument/2006/math">
                    <m:oMathParaPr>
                      <m:jc m:val="centerGroup"/>
                    </m:oMathParaPr>
                    <m:oMath xmlns:m="http://schemas.openxmlformats.org/officeDocument/2006/math">
                      <m:r>
                        <a:rPr lang="en-AU" sz="3000" i="1">
                          <a:solidFill>
                            <a:srgbClr val="000000"/>
                          </a:solidFill>
                          <a:latin typeface="Cambria Math" panose="02040503050406030204" pitchFamily="18" charset="0"/>
                        </a:rPr>
                        <m:t>𝑉</m:t>
                      </m:r>
                      <m:d>
                        <m:dPr>
                          <m:ctrlPr>
                            <a:rPr lang="en-AU" sz="3000" i="1">
                              <a:solidFill>
                                <a:srgbClr val="000000"/>
                              </a:solidFill>
                              <a:latin typeface="Cambria Math" panose="02040503050406030204" pitchFamily="18" charset="0"/>
                            </a:rPr>
                          </m:ctrlPr>
                        </m:dPr>
                        <m:e>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𝑐</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h</m:t>
                              </m:r>
                            </m:e>
                            <m:sub>
                              <m:r>
                                <a:rPr lang="en-AU" sz="3000" i="1">
                                  <a:solidFill>
                                    <a:srgbClr val="000000"/>
                                  </a:solidFill>
                                  <a:latin typeface="Cambria Math" panose="02040503050406030204" pitchFamily="18" charset="0"/>
                                </a:rPr>
                                <m:t>𝑡</m:t>
                              </m:r>
                            </m:sub>
                          </m:sSub>
                        </m:e>
                        <m:e>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smtClean="0">
                                  <a:solidFill>
                                    <a:schemeClr val="tx1"/>
                                  </a:solidFill>
                                  <a:latin typeface="Cambria Math" panose="02040503050406030204" pitchFamily="18" charset="0"/>
                                </a:rPr>
                              </m:ctrlPr>
                            </m:sSubPr>
                            <m:e>
                              <m:r>
                                <a:rPr lang="en-AU" sz="3000" i="1">
                                  <a:solidFill>
                                    <a:schemeClr val="tx1"/>
                                  </a:solidFill>
                                  <a:latin typeface="Cambria Math" panose="02040503050406030204" pitchFamily="18" charset="0"/>
                                </a:rPr>
                                <m:t>𝐾</m:t>
                              </m:r>
                            </m:e>
                            <m:sub>
                              <m:r>
                                <a:rPr lang="en-AU" sz="3000" i="1">
                                  <a:solidFill>
                                    <a:schemeClr val="tx1"/>
                                  </a:solidFill>
                                  <a:latin typeface="Cambria Math" panose="02040503050406030204" pitchFamily="18" charset="0"/>
                                </a:rPr>
                                <m:t>𝑡</m:t>
                              </m:r>
                            </m:sub>
                          </m:sSub>
                        </m:e>
                      </m:d>
                      <m:r>
                        <a:rPr lang="en-AU" sz="3000" i="1">
                          <a:solidFill>
                            <a:srgbClr val="000000"/>
                          </a:solidFill>
                          <a:latin typeface="Cambria Math" panose="02040503050406030204" pitchFamily="18" charset="0"/>
                        </a:rPr>
                        <m:t>=</m:t>
                      </m:r>
                      <m:r>
                        <a:rPr lang="en-AU" sz="3000" i="1">
                          <a:solidFill>
                            <a:srgbClr val="000000"/>
                          </a:solidFill>
                          <a:latin typeface="Cambria Math" panose="02040503050406030204" pitchFamily="18" charset="0"/>
                        </a:rPr>
                        <m:t>𝑢</m:t>
                      </m:r>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𝑐</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r>
                        <a:rPr lang="en-AU" sz="3000" b="0" i="1" smtClean="0">
                          <a:solidFill>
                            <a:srgbClr val="000000"/>
                          </a:solidFill>
                          <a:latin typeface="Cambria Math" panose="02040503050406030204" pitchFamily="18" charset="0"/>
                        </a:rPr>
                        <m:t>1</m:t>
                      </m:r>
                      <m:r>
                        <a:rPr lang="en-AU" sz="3000" b="1" i="1" smtClean="0">
                          <a:solidFill>
                            <a:srgbClr val="000000"/>
                          </a:solidFill>
                          <a:latin typeface="Cambria Math" panose="02040503050406030204" pitchFamily="18" charset="0"/>
                        </a:rPr>
                        <m:t>−</m:t>
                      </m:r>
                      <m:sSub>
                        <m:sSubPr>
                          <m:ctrlPr>
                            <a:rPr lang="en-AU" sz="3000" b="1" i="1" smtClean="0">
                              <a:solidFill>
                                <a:srgbClr val="FF0000"/>
                              </a:solidFill>
                              <a:latin typeface="Cambria Math" panose="02040503050406030204" pitchFamily="18" charset="0"/>
                            </a:rPr>
                          </m:ctrlPr>
                        </m:sSubPr>
                        <m:e>
                          <m:r>
                            <a:rPr lang="en-AU" sz="3000" b="1" i="1">
                              <a:solidFill>
                                <a:srgbClr val="FF0000"/>
                              </a:solidFill>
                              <a:latin typeface="Cambria Math" panose="02040503050406030204" pitchFamily="18" charset="0"/>
                            </a:rPr>
                            <m:t>𝒉</m:t>
                          </m:r>
                        </m:e>
                        <m:sub>
                          <m:r>
                            <a:rPr lang="en-AU" sz="3000" b="1" i="1">
                              <a:solidFill>
                                <a:srgbClr val="FF0000"/>
                              </a:solidFill>
                              <a:latin typeface="Cambria Math" panose="02040503050406030204" pitchFamily="18" charset="0"/>
                            </a:rPr>
                            <m:t>𝒕</m:t>
                          </m:r>
                        </m:sub>
                      </m:sSub>
                      <m:r>
                        <a:rPr lang="en-AU" sz="3000" b="1" i="1" smtClean="0">
                          <a:solidFill>
                            <a:srgbClr val="FF0000"/>
                          </a:solidFill>
                          <a:latin typeface="Cambria Math" panose="02040503050406030204" pitchFamily="18" charset="0"/>
                        </a:rPr>
                        <m:t>−</m:t>
                      </m:r>
                      <m:sSub>
                        <m:sSubPr>
                          <m:ctrlPr>
                            <a:rPr lang="en-AU" sz="3000" b="1" i="1" smtClean="0">
                              <a:solidFill>
                                <a:srgbClr val="FF0000"/>
                              </a:solidFill>
                              <a:latin typeface="Cambria Math" panose="02040503050406030204" pitchFamily="18" charset="0"/>
                            </a:rPr>
                          </m:ctrlPr>
                        </m:sSubPr>
                        <m:e>
                          <m:r>
                            <a:rPr lang="en-AU" sz="3000" b="1" i="1" smtClean="0">
                              <a:solidFill>
                                <a:srgbClr val="FF0000"/>
                              </a:solidFill>
                              <a:latin typeface="Cambria Math" panose="02040503050406030204" pitchFamily="18" charset="0"/>
                            </a:rPr>
                            <m:t>𝒊</m:t>
                          </m:r>
                        </m:e>
                        <m:sub>
                          <m:r>
                            <a:rPr lang="en-AU" sz="3000" b="1" i="1" smtClean="0">
                              <a:solidFill>
                                <a:srgbClr val="FF0000"/>
                              </a:solidFill>
                              <a:latin typeface="Cambria Math" panose="02040503050406030204" pitchFamily="18" charset="0"/>
                            </a:rPr>
                            <m:t>𝒕</m:t>
                          </m:r>
                        </m:sub>
                      </m:sSub>
                      <m:r>
                        <a:rPr lang="en-AU" sz="3000" i="1">
                          <a:solidFill>
                            <a:srgbClr val="000000"/>
                          </a:solidFill>
                          <a:latin typeface="Cambria Math" panose="02040503050406030204" pitchFamily="18" charset="0"/>
                        </a:rPr>
                        <m:t>)+</m:t>
                      </m:r>
                      <m:r>
                        <a:rPr lang="en-AU" sz="3000" i="1">
                          <a:solidFill>
                            <a:srgbClr val="000000"/>
                          </a:solidFill>
                          <a:latin typeface="Cambria Math" panose="02040503050406030204" pitchFamily="18" charset="0"/>
                        </a:rPr>
                        <m:t>𝛿</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𝐸</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𝑉</m:t>
                      </m:r>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r>
                            <a:rPr lang="en-AU" sz="3000" i="1">
                              <a:solidFill>
                                <a:srgbClr val="000000"/>
                              </a:solidFill>
                              <a:latin typeface="Cambria Math" panose="02040503050406030204" pitchFamily="18" charset="0"/>
                            </a:rPr>
                            <m:t>+1</m:t>
                          </m:r>
                        </m:sub>
                      </m:sSub>
                      <m:r>
                        <a:rPr lang="en-AU" sz="3000" i="1">
                          <a:solidFill>
                            <a:srgbClr val="000000"/>
                          </a:solidFill>
                          <a:latin typeface="Cambria Math" panose="02040503050406030204" pitchFamily="18" charset="0"/>
                        </a:rPr>
                        <m:t>,</m:t>
                      </m:r>
                      <m:sSub>
                        <m:sSubPr>
                          <m:ctrlPr>
                            <a:rPr lang="en-AU" sz="3000" i="1" smtClean="0">
                              <a:solidFill>
                                <a:schemeClr val="tx1"/>
                              </a:solidFill>
                              <a:latin typeface="Cambria Math" panose="02040503050406030204" pitchFamily="18" charset="0"/>
                            </a:rPr>
                          </m:ctrlPr>
                        </m:sSubPr>
                        <m:e>
                          <m:r>
                            <a:rPr lang="en-AU" sz="3000" i="1">
                              <a:solidFill>
                                <a:schemeClr val="tx1"/>
                              </a:solidFill>
                              <a:latin typeface="Cambria Math" panose="02040503050406030204" pitchFamily="18" charset="0"/>
                            </a:rPr>
                            <m:t>𝐾</m:t>
                          </m:r>
                        </m:e>
                        <m:sub>
                          <m:r>
                            <a:rPr lang="en-AU" sz="3000" i="1">
                              <a:solidFill>
                                <a:schemeClr val="tx1"/>
                              </a:solidFill>
                              <a:latin typeface="Cambria Math" panose="02040503050406030204" pitchFamily="18" charset="0"/>
                            </a:rPr>
                            <m:t>𝑡</m:t>
                          </m:r>
                          <m:r>
                            <a:rPr lang="en-AU" sz="3000" i="1">
                              <a:solidFill>
                                <a:schemeClr val="tx1"/>
                              </a:solidFill>
                              <a:latin typeface="Cambria Math" panose="02040503050406030204" pitchFamily="18" charset="0"/>
                            </a:rPr>
                            <m:t>+1</m:t>
                          </m:r>
                        </m:sub>
                      </m:sSub>
                      <m:r>
                        <a:rPr lang="en-AU" sz="3000" i="1">
                          <a:solidFill>
                            <a:srgbClr val="000000"/>
                          </a:solidFill>
                          <a:latin typeface="Cambria Math" panose="02040503050406030204" pitchFamily="18" charset="0"/>
                        </a:rPr>
                        <m:t>)</m:t>
                      </m:r>
                    </m:oMath>
                  </m:oMathPara>
                </a14:m>
                <a:endParaRPr lang="en-AU" sz="3000" dirty="0"/>
              </a:p>
              <a:p>
                <a:r>
                  <a:rPr lang="en-AU" sz="3000" dirty="0"/>
                  <a:t>Laws of motion (Assets and Human Capital):</a:t>
                </a:r>
              </a:p>
              <a:p>
                <a:pPr marL="0" indent="0">
                  <a:buNone/>
                </a:pPr>
                <a14:m>
                  <m:oMathPara xmlns:m="http://schemas.openxmlformats.org/officeDocument/2006/math">
                    <m:oMathParaPr>
                      <m:jc m:val="centerGroup"/>
                    </m:oMathParaPr>
                    <m:oMath xmlns:m="http://schemas.openxmlformats.org/officeDocument/2006/math">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r>
                            <a:rPr lang="en-AU" sz="3000" i="1">
                              <a:solidFill>
                                <a:srgbClr val="000000"/>
                              </a:solidFill>
                              <a:latin typeface="Cambria Math" panose="02040503050406030204" pitchFamily="18" charset="0"/>
                            </a:rPr>
                            <m:t>+1</m:t>
                          </m:r>
                        </m:sub>
                      </m:sSub>
                      <m:r>
                        <a:rPr lang="en-AU" sz="3000" i="1">
                          <a:solidFill>
                            <a:srgbClr val="000000"/>
                          </a:solidFill>
                          <a:latin typeface="Cambria Math" panose="02040503050406030204" pitchFamily="18" charset="0"/>
                        </a:rPr>
                        <m:t>=</m:t>
                      </m:r>
                      <m:d>
                        <m:dPr>
                          <m:ctrlPr>
                            <a:rPr lang="en-AU" sz="3000" i="1">
                              <a:solidFill>
                                <a:srgbClr val="000000"/>
                              </a:solidFill>
                              <a:latin typeface="Cambria Math" panose="02040503050406030204" pitchFamily="18" charset="0"/>
                            </a:rPr>
                          </m:ctrlPr>
                        </m:dPr>
                        <m:e>
                          <m:r>
                            <a:rPr lang="en-AU" sz="3000" i="1">
                              <a:solidFill>
                                <a:srgbClr val="000000"/>
                              </a:solidFill>
                              <a:latin typeface="Cambria Math" panose="02040503050406030204" pitchFamily="18" charset="0"/>
                            </a:rPr>
                            <m:t>1+</m:t>
                          </m:r>
                          <m:r>
                            <a:rPr lang="en-AU" sz="3000" i="1">
                              <a:solidFill>
                                <a:srgbClr val="000000"/>
                              </a:solidFill>
                              <a:latin typeface="Cambria Math" panose="02040503050406030204" pitchFamily="18" charset="0"/>
                            </a:rPr>
                            <m:t>𝑟</m:t>
                          </m:r>
                        </m:e>
                      </m:d>
                      <m:d>
                        <m:dPr>
                          <m:begChr m:val="["/>
                          <m:endChr m:val="]"/>
                          <m:ctrlPr>
                            <a:rPr lang="en-AU" sz="3000" i="1">
                              <a:solidFill>
                                <a:srgbClr val="000000"/>
                              </a:solidFill>
                              <a:latin typeface="Cambria Math" panose="02040503050406030204" pitchFamily="18" charset="0"/>
                            </a:rPr>
                          </m:ctrlPr>
                        </m:dPr>
                        <m:e>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𝐴</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smtClean="0">
                                  <a:solidFill>
                                    <a:srgbClr val="FF0000"/>
                                  </a:solidFill>
                                  <a:latin typeface="Cambria Math" panose="02040503050406030204" pitchFamily="18" charset="0"/>
                                </a:rPr>
                              </m:ctrlPr>
                            </m:sSubPr>
                            <m:e>
                              <m:r>
                                <a:rPr lang="en-AU" sz="3000" i="1">
                                  <a:solidFill>
                                    <a:srgbClr val="FF0000"/>
                                  </a:solidFill>
                                  <a:latin typeface="Cambria Math" panose="02040503050406030204" pitchFamily="18" charset="0"/>
                                </a:rPr>
                                <m:t>𝑤</m:t>
                              </m:r>
                            </m:e>
                            <m:sub>
                              <m:r>
                                <a:rPr lang="en-AU" sz="3000" i="1">
                                  <a:solidFill>
                                    <a:srgbClr val="FF0000"/>
                                  </a:solidFill>
                                  <a:latin typeface="Cambria Math" panose="02040503050406030204" pitchFamily="18" charset="0"/>
                                </a:rPr>
                                <m:t>𝑡</m:t>
                              </m:r>
                            </m:sub>
                          </m:sSub>
                          <m:sSub>
                            <m:sSubPr>
                              <m:ctrlPr>
                                <a:rPr lang="en-AU" sz="3000" i="1">
                                  <a:solidFill>
                                    <a:srgbClr val="FF0000"/>
                                  </a:solidFill>
                                  <a:latin typeface="Cambria Math" panose="02040503050406030204" pitchFamily="18" charset="0"/>
                                </a:rPr>
                              </m:ctrlPr>
                            </m:sSubPr>
                            <m:e>
                              <m:r>
                                <a:rPr lang="en-AU" sz="3000" i="1">
                                  <a:solidFill>
                                    <a:srgbClr val="FF0000"/>
                                  </a:solidFill>
                                  <a:latin typeface="Cambria Math" panose="02040503050406030204" pitchFamily="18" charset="0"/>
                                </a:rPr>
                                <m:t>h</m:t>
                              </m:r>
                            </m:e>
                            <m:sub>
                              <m:r>
                                <a:rPr lang="en-AU" sz="3000" i="1">
                                  <a:solidFill>
                                    <a:srgbClr val="FF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𝑐</m:t>
                              </m:r>
                            </m:e>
                            <m:sub>
                              <m:r>
                                <a:rPr lang="en-AU" sz="3000" i="1">
                                  <a:solidFill>
                                    <a:srgbClr val="000000"/>
                                  </a:solidFill>
                                  <a:latin typeface="Cambria Math" panose="02040503050406030204" pitchFamily="18" charset="0"/>
                                </a:rPr>
                                <m:t>𝑡</m:t>
                              </m:r>
                            </m:sub>
                          </m:sSub>
                        </m:e>
                      </m:d>
                    </m:oMath>
                  </m:oMathPara>
                </a14:m>
                <a:endParaRPr lang="en-AU" sz="3000" i="1" dirty="0">
                  <a:solidFill>
                    <a:srgbClr val="000000"/>
                  </a:solidFill>
                  <a:latin typeface="Cambria Math" panose="02040503050406030204" pitchFamily="18" charset="0"/>
                </a:endParaRPr>
              </a:p>
              <a:p>
                <a:pPr marL="0" indent="0">
                  <a:buNone/>
                </a:pPr>
                <a:endParaRPr lang="en-AU" sz="800" i="1" dirty="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𝐾</m:t>
                          </m:r>
                        </m:e>
                        <m:sub>
                          <m:r>
                            <a:rPr lang="en-AU" sz="3000" i="1">
                              <a:solidFill>
                                <a:srgbClr val="000000"/>
                              </a:solidFill>
                              <a:latin typeface="Cambria Math" panose="02040503050406030204" pitchFamily="18" charset="0"/>
                            </a:rPr>
                            <m:t>𝑡</m:t>
                          </m:r>
                          <m:r>
                            <a:rPr lang="en-AU" sz="3000" i="1">
                              <a:solidFill>
                                <a:srgbClr val="000000"/>
                              </a:solidFill>
                              <a:latin typeface="Cambria Math" panose="02040503050406030204" pitchFamily="18" charset="0"/>
                            </a:rPr>
                            <m:t>+1</m:t>
                          </m:r>
                        </m:sub>
                      </m:sSub>
                      <m:r>
                        <a:rPr lang="en-AU" sz="3000" i="1">
                          <a:solidFill>
                            <a:srgbClr val="000000"/>
                          </a:solidFill>
                          <a:latin typeface="Cambria Math" panose="02040503050406030204" pitchFamily="18" charset="0"/>
                        </a:rPr>
                        <m:t>=</m:t>
                      </m:r>
                      <m:r>
                        <a:rPr lang="en-AU" sz="3000" i="1">
                          <a:solidFill>
                            <a:srgbClr val="000000"/>
                          </a:solidFill>
                          <a:latin typeface="Cambria Math" panose="02040503050406030204" pitchFamily="18" charset="0"/>
                        </a:rPr>
                        <m:t>𝑓</m:t>
                      </m:r>
                      <m:r>
                        <a:rPr lang="en-AU" sz="3000" i="1">
                          <a:solidFill>
                            <a:srgbClr val="000000"/>
                          </a:solidFill>
                          <a:latin typeface="Cambria Math" panose="02040503050406030204" pitchFamily="18" charset="0"/>
                        </a:rPr>
                        <m:t>(</m:t>
                      </m:r>
                      <m:sSub>
                        <m:sSubPr>
                          <m:ctrlPr>
                            <a:rPr lang="en-AU" sz="3000" i="1">
                              <a:solidFill>
                                <a:srgbClr val="000000"/>
                              </a:solidFill>
                              <a:latin typeface="Cambria Math" panose="02040503050406030204" pitchFamily="18" charset="0"/>
                            </a:rPr>
                          </m:ctrlPr>
                        </m:sSubPr>
                        <m:e>
                          <m:r>
                            <a:rPr lang="en-AU" sz="3000" i="1">
                              <a:solidFill>
                                <a:srgbClr val="000000"/>
                              </a:solidFill>
                              <a:latin typeface="Cambria Math" panose="02040503050406030204" pitchFamily="18" charset="0"/>
                            </a:rPr>
                            <m:t>𝐾</m:t>
                          </m:r>
                        </m:e>
                        <m:sub>
                          <m:r>
                            <a:rPr lang="en-AU" sz="3000" i="1">
                              <a:solidFill>
                                <a:srgbClr val="000000"/>
                              </a:solidFill>
                              <a:latin typeface="Cambria Math" panose="02040503050406030204" pitchFamily="18" charset="0"/>
                            </a:rPr>
                            <m:t>𝑡</m:t>
                          </m:r>
                        </m:sub>
                      </m:sSub>
                      <m:r>
                        <a:rPr lang="en-AU" sz="3000" i="1">
                          <a:solidFill>
                            <a:srgbClr val="000000"/>
                          </a:solidFill>
                          <a:latin typeface="Cambria Math" panose="02040503050406030204" pitchFamily="18" charset="0"/>
                        </a:rPr>
                        <m:t>,</m:t>
                      </m:r>
                      <m:sSub>
                        <m:sSubPr>
                          <m:ctrlPr>
                            <a:rPr lang="en-AU" sz="3000" b="1" i="1" smtClean="0">
                              <a:solidFill>
                                <a:srgbClr val="FF0000"/>
                              </a:solidFill>
                              <a:latin typeface="Cambria Math" panose="02040503050406030204" pitchFamily="18" charset="0"/>
                            </a:rPr>
                          </m:ctrlPr>
                        </m:sSubPr>
                        <m:e>
                          <m:r>
                            <a:rPr lang="en-AU" sz="3000" b="1" i="1" smtClean="0">
                              <a:solidFill>
                                <a:srgbClr val="FF0000"/>
                              </a:solidFill>
                              <a:latin typeface="Cambria Math" panose="02040503050406030204" pitchFamily="18" charset="0"/>
                            </a:rPr>
                            <m:t>𝒊</m:t>
                          </m:r>
                        </m:e>
                        <m:sub>
                          <m:r>
                            <a:rPr lang="en-AU" sz="3000" b="1" i="1">
                              <a:solidFill>
                                <a:srgbClr val="FF0000"/>
                              </a:solidFill>
                              <a:latin typeface="Cambria Math" panose="02040503050406030204" pitchFamily="18" charset="0"/>
                            </a:rPr>
                            <m:t>𝒕</m:t>
                          </m:r>
                        </m:sub>
                      </m:sSub>
                      <m:r>
                        <a:rPr lang="en-AU" sz="3000" i="1">
                          <a:solidFill>
                            <a:srgbClr val="000000"/>
                          </a:solidFill>
                          <a:latin typeface="Cambria Math" panose="02040503050406030204" pitchFamily="18" charset="0"/>
                        </a:rPr>
                        <m:t>)</m:t>
                      </m:r>
                    </m:oMath>
                  </m:oMathPara>
                </a14:m>
                <a:endParaRPr lang="en-AU" sz="3000" dirty="0"/>
              </a:p>
              <a:p>
                <a:r>
                  <a:rPr lang="en-AU" dirty="0"/>
                  <a:t>Observed wage = </a:t>
                </a:r>
                <a14:m>
                  <m:oMath xmlns:m="http://schemas.openxmlformats.org/officeDocument/2006/math">
                    <m:sSub>
                      <m:sSubPr>
                        <m:ctrlPr>
                          <a:rPr lang="en-AU" b="1" i="1">
                            <a:solidFill>
                              <a:srgbClr val="FF0000"/>
                            </a:solidFill>
                            <a:latin typeface="Cambria Math" panose="02040503050406030204" pitchFamily="18" charset="0"/>
                          </a:rPr>
                        </m:ctrlPr>
                      </m:sSubPr>
                      <m:e>
                        <m:sSubSup>
                          <m:sSubSupPr>
                            <m:ctrlPr>
                              <a:rPr lang="en-AU" b="1" i="1" smtClean="0">
                                <a:solidFill>
                                  <a:srgbClr val="FF0000"/>
                                </a:solidFill>
                                <a:latin typeface="Cambria Math" panose="02040503050406030204" pitchFamily="18" charset="0"/>
                              </a:rPr>
                            </m:ctrlPr>
                          </m:sSubSupPr>
                          <m:e>
                            <m:r>
                              <a:rPr lang="en-AU" b="1" i="1" smtClean="0">
                                <a:solidFill>
                                  <a:srgbClr val="FF0000"/>
                                </a:solidFill>
                                <a:latin typeface="Cambria Math" panose="02040503050406030204" pitchFamily="18" charset="0"/>
                              </a:rPr>
                              <m:t>𝒘</m:t>
                            </m:r>
                          </m:e>
                          <m:sub>
                            <m:r>
                              <a:rPr lang="en-AU" b="1" i="1" smtClean="0">
                                <a:solidFill>
                                  <a:srgbClr val="FF0000"/>
                                </a:solidFill>
                                <a:latin typeface="Cambria Math" panose="02040503050406030204" pitchFamily="18" charset="0"/>
                              </a:rPr>
                              <m:t>𝒕</m:t>
                            </m:r>
                          </m:sub>
                          <m:sup>
                            <m:r>
                              <a:rPr lang="en-AU" b="1" i="1" smtClean="0">
                                <a:solidFill>
                                  <a:srgbClr val="FF0000"/>
                                </a:solidFill>
                                <a:latin typeface="Cambria Math" panose="02040503050406030204" pitchFamily="18" charset="0"/>
                              </a:rPr>
                              <m:t>𝒐</m:t>
                            </m:r>
                          </m:sup>
                        </m:sSubSup>
                        <m:r>
                          <a:rPr lang="en-AU" b="1" i="1" smtClean="0">
                            <a:solidFill>
                              <a:schemeClr val="tx1"/>
                            </a:solidFill>
                            <a:latin typeface="Cambria Math" panose="02040503050406030204" pitchFamily="18" charset="0"/>
                          </a:rPr>
                          <m:t>=</m:t>
                        </m:r>
                        <m:f>
                          <m:fPr>
                            <m:ctrlPr>
                              <a:rPr lang="en-AU" b="1" i="1" smtClean="0">
                                <a:solidFill>
                                  <a:schemeClr val="tx1"/>
                                </a:solidFill>
                                <a:latin typeface="Cambria Math" panose="02040503050406030204" pitchFamily="18" charset="0"/>
                              </a:rPr>
                            </m:ctrlPr>
                          </m:fPr>
                          <m:num>
                            <m:r>
                              <a:rPr lang="en-AU" b="1" i="1" smtClean="0">
                                <a:solidFill>
                                  <a:schemeClr val="tx1"/>
                                </a:solidFill>
                                <a:latin typeface="Cambria Math" panose="02040503050406030204" pitchFamily="18" charset="0"/>
                              </a:rPr>
                              <m:t>𝑬𝒂𝒓𝒏𝒊𝒏𝒈𝒔</m:t>
                            </m:r>
                          </m:num>
                          <m:den>
                            <m:r>
                              <a:rPr lang="en-AU" b="1" i="1" smtClean="0">
                                <a:solidFill>
                                  <a:schemeClr val="tx1"/>
                                </a:solidFill>
                                <a:latin typeface="Cambria Math" panose="02040503050406030204" pitchFamily="18" charset="0"/>
                              </a:rPr>
                              <m:t>𝑯𝒐𝒖𝒓𝒔</m:t>
                            </m:r>
                          </m:den>
                        </m:f>
                        <m:r>
                          <a:rPr lang="en-AU" b="1" i="1" smtClean="0">
                            <a:solidFill>
                              <a:schemeClr val="tx1"/>
                            </a:solidFill>
                            <a:latin typeface="Cambria Math" panose="02040503050406030204" pitchFamily="18" charset="0"/>
                          </a:rPr>
                          <m:t>=</m:t>
                        </m:r>
                        <m:sSub>
                          <m:sSubPr>
                            <m:ctrlPr>
                              <a:rPr lang="en-AU" b="1" i="1" smtClean="0">
                                <a:solidFill>
                                  <a:srgbClr val="FF0000"/>
                                </a:solidFill>
                                <a:latin typeface="Cambria Math" panose="02040503050406030204" pitchFamily="18" charset="0"/>
                              </a:rPr>
                            </m:ctrlPr>
                          </m:sSubPr>
                          <m:e>
                            <m:r>
                              <a:rPr lang="en-AU" b="1" i="1" smtClean="0">
                                <a:solidFill>
                                  <a:srgbClr val="FF0000"/>
                                </a:solidFill>
                                <a:latin typeface="Cambria Math" panose="02040503050406030204" pitchFamily="18" charset="0"/>
                              </a:rPr>
                              <m:t>𝒘</m:t>
                            </m:r>
                          </m:e>
                          <m:sub>
                            <m:r>
                              <a:rPr lang="en-AU" b="1" i="1" smtClean="0">
                                <a:solidFill>
                                  <a:srgbClr val="FF0000"/>
                                </a:solidFill>
                                <a:latin typeface="Cambria Math" panose="02040503050406030204" pitchFamily="18" charset="0"/>
                              </a:rPr>
                              <m:t>𝒕</m:t>
                            </m:r>
                          </m:sub>
                        </m:sSub>
                        <m:sSub>
                          <m:sSubPr>
                            <m:ctrlPr>
                              <a:rPr lang="en-AU" b="1" i="1" smtClean="0">
                                <a:solidFill>
                                  <a:srgbClr val="FF0000"/>
                                </a:solidFill>
                                <a:latin typeface="Cambria Math" panose="02040503050406030204" pitchFamily="18" charset="0"/>
                              </a:rPr>
                            </m:ctrlPr>
                          </m:sSubPr>
                          <m:e>
                            <m:r>
                              <a:rPr lang="en-AU" b="1" i="1" smtClean="0">
                                <a:solidFill>
                                  <a:srgbClr val="FF0000"/>
                                </a:solidFill>
                                <a:latin typeface="Cambria Math" panose="02040503050406030204" pitchFamily="18" charset="0"/>
                              </a:rPr>
                              <m:t>𝒉</m:t>
                            </m:r>
                          </m:e>
                          <m:sub>
                            <m:r>
                              <a:rPr lang="en-AU" b="1" i="1" smtClean="0">
                                <a:solidFill>
                                  <a:srgbClr val="FF0000"/>
                                </a:solidFill>
                                <a:latin typeface="Cambria Math" panose="02040503050406030204" pitchFamily="18" charset="0"/>
                              </a:rPr>
                              <m:t>𝒕</m:t>
                            </m:r>
                          </m:sub>
                        </m:sSub>
                        <m:r>
                          <a:rPr lang="en-AU" b="1" i="1" smtClean="0">
                            <a:solidFill>
                              <a:srgbClr val="FF0000"/>
                            </a:solidFill>
                            <a:latin typeface="Cambria Math" panose="02040503050406030204" pitchFamily="18" charset="0"/>
                          </a:rPr>
                          <m:t>/(</m:t>
                        </m:r>
                        <m:sSub>
                          <m:sSubPr>
                            <m:ctrlPr>
                              <a:rPr lang="en-AU" b="1" i="1" smtClean="0">
                                <a:solidFill>
                                  <a:srgbClr val="FF0000"/>
                                </a:solidFill>
                                <a:latin typeface="Cambria Math" panose="02040503050406030204" pitchFamily="18" charset="0"/>
                              </a:rPr>
                            </m:ctrlPr>
                          </m:sSubPr>
                          <m:e>
                            <m:r>
                              <a:rPr lang="en-AU" b="1" i="1" smtClean="0">
                                <a:solidFill>
                                  <a:srgbClr val="FF0000"/>
                                </a:solidFill>
                                <a:latin typeface="Cambria Math" panose="02040503050406030204" pitchFamily="18" charset="0"/>
                              </a:rPr>
                              <m:t>𝒉</m:t>
                            </m:r>
                          </m:e>
                          <m:sub>
                            <m:r>
                              <a:rPr lang="en-AU" b="1" i="1" smtClean="0">
                                <a:solidFill>
                                  <a:srgbClr val="FF0000"/>
                                </a:solidFill>
                                <a:latin typeface="Cambria Math" panose="02040503050406030204" pitchFamily="18" charset="0"/>
                              </a:rPr>
                              <m:t>𝒕</m:t>
                            </m:r>
                          </m:sub>
                        </m:sSub>
                        <m:r>
                          <a:rPr lang="en-AU" b="1" i="1" smtClean="0">
                            <a:solidFill>
                              <a:srgbClr val="FF0000"/>
                            </a:solidFill>
                            <a:latin typeface="Cambria Math" panose="02040503050406030204" pitchFamily="18" charset="0"/>
                          </a:rPr>
                          <m:t>+</m:t>
                        </m:r>
                        <m:r>
                          <a:rPr lang="en-AU" b="1" i="1">
                            <a:solidFill>
                              <a:srgbClr val="FF0000"/>
                            </a:solidFill>
                            <a:latin typeface="Cambria Math" panose="02040503050406030204" pitchFamily="18" charset="0"/>
                          </a:rPr>
                          <m:t>𝒊</m:t>
                        </m:r>
                      </m:e>
                      <m:sub>
                        <m:r>
                          <a:rPr lang="en-AU" b="1" i="1">
                            <a:solidFill>
                              <a:srgbClr val="FF0000"/>
                            </a:solidFill>
                            <a:latin typeface="Cambria Math" panose="02040503050406030204" pitchFamily="18" charset="0"/>
                          </a:rPr>
                          <m:t>𝒕</m:t>
                        </m:r>
                      </m:sub>
                    </m:sSub>
                    <m:r>
                      <a:rPr lang="en-AU" b="1" i="1" smtClean="0">
                        <a:solidFill>
                          <a:srgbClr val="FF0000"/>
                        </a:solidFill>
                        <a:latin typeface="Cambria Math" panose="02040503050406030204" pitchFamily="18" charset="0"/>
                      </a:rPr>
                      <m:t>)</m:t>
                    </m:r>
                    <m:r>
                      <a:rPr lang="en-AU" b="0" i="0" smtClean="0">
                        <a:solidFill>
                          <a:srgbClr val="FF0000"/>
                        </a:solidFill>
                        <a:latin typeface="Cambria Math" panose="02040503050406030204" pitchFamily="18" charset="0"/>
                      </a:rPr>
                      <m:t> </m:t>
                    </m:r>
                  </m:oMath>
                </a14:m>
                <a:endParaRPr lang="en-AU" dirty="0"/>
              </a:p>
              <a:p>
                <a:r>
                  <a:rPr lang="en-AU" dirty="0"/>
                  <a:t>True wage = </a:t>
                </a:r>
                <a14:m>
                  <m:oMath xmlns:m="http://schemas.openxmlformats.org/officeDocument/2006/math">
                    <m:sSubSup>
                      <m:sSubSupPr>
                        <m:ctrlPr>
                          <a:rPr lang="en-AU" b="1" i="1">
                            <a:solidFill>
                              <a:srgbClr val="FF0000"/>
                            </a:solidFill>
                            <a:latin typeface="Cambria Math" panose="02040503050406030204" pitchFamily="18" charset="0"/>
                          </a:rPr>
                        </m:ctrlPr>
                      </m:sSubSupPr>
                      <m:e>
                        <m:sSub>
                          <m:sSubPr>
                            <m:ctrlPr>
                              <a:rPr lang="en-AU" b="1" i="1">
                                <a:solidFill>
                                  <a:srgbClr val="FF0000"/>
                                </a:solidFill>
                                <a:latin typeface="Cambria Math" panose="02040503050406030204" pitchFamily="18" charset="0"/>
                              </a:rPr>
                            </m:ctrlPr>
                          </m:sSubPr>
                          <m:e>
                            <m:r>
                              <a:rPr lang="en-AU" b="1" i="1">
                                <a:solidFill>
                                  <a:srgbClr val="FF0000"/>
                                </a:solidFill>
                                <a:latin typeface="Cambria Math" panose="02040503050406030204" pitchFamily="18" charset="0"/>
                              </a:rPr>
                              <m:t>𝒘</m:t>
                            </m:r>
                          </m:e>
                          <m:sub>
                            <m:r>
                              <a:rPr lang="en-AU" b="1" i="1">
                                <a:solidFill>
                                  <a:srgbClr val="FF0000"/>
                                </a:solidFill>
                                <a:latin typeface="Cambria Math" panose="02040503050406030204" pitchFamily="18" charset="0"/>
                              </a:rPr>
                              <m:t>𝒕</m:t>
                            </m:r>
                          </m:sub>
                        </m:sSub>
                        <m:r>
                          <a:rPr lang="en-AU" b="1" i="1" smtClean="0">
                            <a:solidFill>
                              <a:schemeClr val="tx1"/>
                            </a:solidFill>
                            <a:latin typeface="Cambria Math" panose="02040503050406030204" pitchFamily="18" charset="0"/>
                          </a:rPr>
                          <m:t>=</m:t>
                        </m:r>
                        <m:r>
                          <a:rPr lang="en-AU" b="1" i="1">
                            <a:solidFill>
                              <a:srgbClr val="FF0000"/>
                            </a:solidFill>
                            <a:latin typeface="Cambria Math" panose="02040503050406030204" pitchFamily="18" charset="0"/>
                          </a:rPr>
                          <m:t> </m:t>
                        </m:r>
                        <m:r>
                          <a:rPr lang="en-AU" b="1" i="1">
                            <a:solidFill>
                              <a:srgbClr val="FF0000"/>
                            </a:solidFill>
                            <a:latin typeface="Cambria Math" panose="02040503050406030204" pitchFamily="18" charset="0"/>
                          </a:rPr>
                          <m:t>𝒘</m:t>
                        </m:r>
                      </m:e>
                      <m:sub>
                        <m:r>
                          <a:rPr lang="en-AU" b="1" i="1">
                            <a:solidFill>
                              <a:srgbClr val="FF0000"/>
                            </a:solidFill>
                            <a:latin typeface="Cambria Math" panose="02040503050406030204" pitchFamily="18" charset="0"/>
                          </a:rPr>
                          <m:t>𝒕</m:t>
                        </m:r>
                      </m:sub>
                      <m:sup>
                        <m:r>
                          <a:rPr lang="en-AU" b="1" i="1">
                            <a:solidFill>
                              <a:srgbClr val="FF0000"/>
                            </a:solidFill>
                            <a:latin typeface="Cambria Math" panose="02040503050406030204" pitchFamily="18" charset="0"/>
                          </a:rPr>
                          <m:t>𝒐</m:t>
                        </m:r>
                      </m:sup>
                    </m:sSubSup>
                    <m:r>
                      <a:rPr lang="en-AU" b="1" i="1" smtClean="0">
                        <a:solidFill>
                          <a:srgbClr val="0070C0"/>
                        </a:solidFill>
                        <a:latin typeface="Cambria Math" panose="02040503050406030204" pitchFamily="18" charset="0"/>
                      </a:rPr>
                      <m:t>+</m:t>
                    </m:r>
                    <m:sSubSup>
                      <m:sSubSupPr>
                        <m:ctrlPr>
                          <a:rPr lang="en-AU" b="1" i="1">
                            <a:solidFill>
                              <a:srgbClr val="0070C0"/>
                            </a:solidFill>
                            <a:latin typeface="Cambria Math" panose="02040503050406030204" pitchFamily="18" charset="0"/>
                          </a:rPr>
                        </m:ctrlPr>
                      </m:sSubSupPr>
                      <m:e>
                        <m:r>
                          <a:rPr lang="en-AU" b="1" i="1">
                            <a:solidFill>
                              <a:srgbClr val="0070C0"/>
                            </a:solidFill>
                            <a:latin typeface="Cambria Math" panose="02040503050406030204" pitchFamily="18" charset="0"/>
                          </a:rPr>
                          <m:t>𝒘</m:t>
                        </m:r>
                      </m:e>
                      <m:sub>
                        <m:r>
                          <a:rPr lang="en-AU" b="1" i="1">
                            <a:solidFill>
                              <a:srgbClr val="0070C0"/>
                            </a:solidFill>
                            <a:latin typeface="Cambria Math" panose="02040503050406030204" pitchFamily="18" charset="0"/>
                          </a:rPr>
                          <m:t>𝒕</m:t>
                        </m:r>
                      </m:sub>
                      <m:sup>
                        <m:r>
                          <a:rPr lang="en-AU" b="1" i="1">
                            <a:solidFill>
                              <a:srgbClr val="0070C0"/>
                            </a:solidFill>
                            <a:latin typeface="Cambria Math" panose="02040503050406030204" pitchFamily="18" charset="0"/>
                          </a:rPr>
                          <m:t>𝒐</m:t>
                        </m:r>
                      </m:sup>
                    </m:sSubSup>
                    <m:r>
                      <a:rPr lang="en-AU" b="1" i="1">
                        <a:solidFill>
                          <a:srgbClr val="0070C0"/>
                        </a:solidFill>
                        <a:latin typeface="Cambria Math" panose="02040503050406030204" pitchFamily="18" charset="0"/>
                      </a:rPr>
                      <m:t> </m:t>
                    </m:r>
                    <m:f>
                      <m:fPr>
                        <m:ctrlPr>
                          <a:rPr lang="en-AU" b="1" i="1">
                            <a:solidFill>
                              <a:srgbClr val="0070C0"/>
                            </a:solidFill>
                            <a:latin typeface="Cambria Math" panose="02040503050406030204" pitchFamily="18" charset="0"/>
                          </a:rPr>
                        </m:ctrlPr>
                      </m:fPr>
                      <m:num>
                        <m:sSub>
                          <m:sSubPr>
                            <m:ctrlPr>
                              <a:rPr lang="en-AU" b="1" i="1">
                                <a:solidFill>
                                  <a:srgbClr val="0070C0"/>
                                </a:solidFill>
                                <a:latin typeface="Cambria Math" panose="02040503050406030204" pitchFamily="18" charset="0"/>
                              </a:rPr>
                            </m:ctrlPr>
                          </m:sSubPr>
                          <m:e>
                            <m:r>
                              <a:rPr lang="en-AU" b="1" i="1">
                                <a:solidFill>
                                  <a:srgbClr val="0070C0"/>
                                </a:solidFill>
                                <a:latin typeface="Cambria Math" panose="02040503050406030204" pitchFamily="18" charset="0"/>
                              </a:rPr>
                              <m:t>𝒊</m:t>
                            </m:r>
                          </m:e>
                          <m:sub>
                            <m:r>
                              <a:rPr lang="en-AU" b="1" i="1">
                                <a:solidFill>
                                  <a:srgbClr val="0070C0"/>
                                </a:solidFill>
                                <a:latin typeface="Cambria Math" panose="02040503050406030204" pitchFamily="18" charset="0"/>
                              </a:rPr>
                              <m:t>𝒕</m:t>
                            </m:r>
                          </m:sub>
                        </m:sSub>
                      </m:num>
                      <m:den>
                        <m:sSub>
                          <m:sSubPr>
                            <m:ctrlPr>
                              <a:rPr lang="en-AU" b="1" i="1">
                                <a:solidFill>
                                  <a:srgbClr val="0070C0"/>
                                </a:solidFill>
                                <a:latin typeface="Cambria Math" panose="02040503050406030204" pitchFamily="18" charset="0"/>
                              </a:rPr>
                            </m:ctrlPr>
                          </m:sSubPr>
                          <m:e>
                            <m:r>
                              <a:rPr lang="en-AU" b="1" i="1">
                                <a:solidFill>
                                  <a:srgbClr val="0070C0"/>
                                </a:solidFill>
                                <a:latin typeface="Cambria Math" panose="02040503050406030204" pitchFamily="18" charset="0"/>
                              </a:rPr>
                              <m:t>𝒉</m:t>
                            </m:r>
                          </m:e>
                          <m:sub>
                            <m:r>
                              <a:rPr lang="en-AU" b="1" i="1">
                                <a:solidFill>
                                  <a:srgbClr val="0070C0"/>
                                </a:solidFill>
                                <a:latin typeface="Cambria Math" panose="02040503050406030204" pitchFamily="18" charset="0"/>
                              </a:rPr>
                              <m:t>𝒕</m:t>
                            </m:r>
                          </m:sub>
                        </m:sSub>
                      </m:den>
                    </m:f>
                    <m:r>
                      <a:rPr lang="en-AU" b="1" i="1">
                        <a:solidFill>
                          <a:srgbClr val="FF0000"/>
                        </a:solidFill>
                        <a:latin typeface="Cambria Math" panose="02040503050406030204" pitchFamily="18" charset="0"/>
                      </a:rPr>
                      <m:t>  &gt; </m:t>
                    </m:r>
                    <m:sSubSup>
                      <m:sSubSupPr>
                        <m:ctrlPr>
                          <a:rPr lang="en-AU" b="1" i="1">
                            <a:solidFill>
                              <a:srgbClr val="FF0000"/>
                            </a:solidFill>
                            <a:latin typeface="Cambria Math" panose="02040503050406030204" pitchFamily="18" charset="0"/>
                          </a:rPr>
                        </m:ctrlPr>
                      </m:sSubSupPr>
                      <m:e>
                        <m:r>
                          <a:rPr lang="en-AU" b="1" i="1">
                            <a:solidFill>
                              <a:srgbClr val="FF0000"/>
                            </a:solidFill>
                            <a:latin typeface="Cambria Math" panose="02040503050406030204" pitchFamily="18" charset="0"/>
                          </a:rPr>
                          <m:t>𝒘</m:t>
                        </m:r>
                      </m:e>
                      <m:sub>
                        <m:r>
                          <a:rPr lang="en-AU" b="1" i="1">
                            <a:solidFill>
                              <a:srgbClr val="FF0000"/>
                            </a:solidFill>
                            <a:latin typeface="Cambria Math" panose="02040503050406030204" pitchFamily="18" charset="0"/>
                          </a:rPr>
                          <m:t>𝒕</m:t>
                        </m:r>
                      </m:sub>
                      <m:sup>
                        <m:r>
                          <a:rPr lang="en-AU" b="1" i="1">
                            <a:solidFill>
                              <a:srgbClr val="FF0000"/>
                            </a:solidFill>
                            <a:latin typeface="Cambria Math" panose="02040503050406030204" pitchFamily="18" charset="0"/>
                          </a:rPr>
                          <m:t>𝒐</m:t>
                        </m:r>
                      </m:sup>
                    </m:sSubSup>
                  </m:oMath>
                </a14:m>
                <a:r>
                  <a:rPr lang="en-AU" dirty="0"/>
                  <a:t>  if </a:t>
                </a:r>
                <a14:m>
                  <m:oMath xmlns:m="http://schemas.openxmlformats.org/officeDocument/2006/math">
                    <m:sSub>
                      <m:sSubPr>
                        <m:ctrlPr>
                          <a:rPr lang="en-AU" b="1" i="1">
                            <a:solidFill>
                              <a:srgbClr val="FF0000"/>
                            </a:solidFill>
                            <a:latin typeface="Cambria Math" panose="02040503050406030204" pitchFamily="18" charset="0"/>
                          </a:rPr>
                        </m:ctrlPr>
                      </m:sSubPr>
                      <m:e>
                        <m:r>
                          <a:rPr lang="en-AU" b="1" i="1">
                            <a:solidFill>
                              <a:srgbClr val="FF0000"/>
                            </a:solidFill>
                            <a:latin typeface="Cambria Math" panose="02040503050406030204" pitchFamily="18" charset="0"/>
                          </a:rPr>
                          <m:t>𝒊</m:t>
                        </m:r>
                      </m:e>
                      <m:sub>
                        <m:r>
                          <a:rPr lang="en-AU" b="1" i="1">
                            <a:solidFill>
                              <a:srgbClr val="FF0000"/>
                            </a:solidFill>
                            <a:latin typeface="Cambria Math" panose="02040503050406030204" pitchFamily="18" charset="0"/>
                          </a:rPr>
                          <m:t>𝒕</m:t>
                        </m:r>
                      </m:sub>
                    </m:sSub>
                    <m:r>
                      <a:rPr lang="en-AU" b="1" i="1">
                        <a:solidFill>
                          <a:srgbClr val="FF0000"/>
                        </a:solidFill>
                        <a:latin typeface="Cambria Math" panose="02040503050406030204" pitchFamily="18" charset="0"/>
                      </a:rPr>
                      <m:t>&gt;</m:t>
                    </m:r>
                    <m:r>
                      <a:rPr lang="en-AU" b="1" i="1">
                        <a:solidFill>
                          <a:srgbClr val="FF0000"/>
                        </a:solidFill>
                        <a:latin typeface="Cambria Math" panose="02040503050406030204" pitchFamily="18" charset="0"/>
                      </a:rPr>
                      <m:t>𝟎</m:t>
                    </m:r>
                  </m:oMath>
                </a14:m>
                <a:endParaRPr lang="en-AU" dirty="0"/>
              </a:p>
              <a:p>
                <a:endParaRPr lang="en-AU" dirty="0"/>
              </a:p>
              <a:p>
                <a:endParaRPr lang="en-AU" dirty="0"/>
              </a:p>
              <a:p>
                <a:endParaRPr lang="en-AU" dirty="0"/>
              </a:p>
            </p:txBody>
          </p:sp>
        </mc:Choice>
        <mc:Fallback xmlns="">
          <p:sp>
            <p:nvSpPr>
              <p:cNvPr id="3" name="Content Placeholder 2">
                <a:extLst>
                  <a:ext uri="{FF2B5EF4-FFF2-40B4-BE49-F238E27FC236}">
                    <a16:creationId xmlns:a16="http://schemas.microsoft.com/office/drawing/2014/main" id="{7D53E36C-F48E-428B-AF4B-C855AE5C76EE}"/>
                  </a:ext>
                </a:extLst>
              </p:cNvPr>
              <p:cNvSpPr>
                <a:spLocks noGrp="1" noRot="1" noChangeAspect="1" noMove="1" noResize="1" noEditPoints="1" noAdjustHandles="1" noChangeArrowheads="1" noChangeShapeType="1" noTextEdit="1"/>
              </p:cNvSpPr>
              <p:nvPr>
                <p:ph idx="1"/>
              </p:nvPr>
            </p:nvSpPr>
            <p:spPr>
              <a:xfrm>
                <a:off x="0" y="764704"/>
                <a:ext cx="9144000" cy="6093296"/>
              </a:xfrm>
              <a:blipFill>
                <a:blip r:embed="rId2"/>
                <a:stretch>
                  <a:fillRect l="-1533" t="-1200" r="-1200"/>
                </a:stretch>
              </a:blipFill>
            </p:spPr>
            <p:txBody>
              <a:bodyPr/>
              <a:lstStyle/>
              <a:p>
                <a:r>
                  <a:rPr lang="en-AU">
                    <a:noFill/>
                  </a:rPr>
                  <a:t> </a:t>
                </a:r>
              </a:p>
            </p:txBody>
          </p:sp>
        </mc:Fallback>
      </mc:AlternateContent>
    </p:spTree>
    <p:extLst>
      <p:ext uri="{BB962C8B-B14F-4D97-AF65-F5344CB8AC3E}">
        <p14:creationId xmlns:p14="http://schemas.microsoft.com/office/powerpoint/2010/main" val="1905754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CED8-2A87-42A8-9FF6-3AB013B737C9}"/>
              </a:ext>
            </a:extLst>
          </p:cNvPr>
          <p:cNvSpPr>
            <a:spLocks noGrp="1"/>
          </p:cNvSpPr>
          <p:nvPr>
            <p:ph type="title"/>
          </p:nvPr>
        </p:nvSpPr>
        <p:spPr>
          <a:xfrm>
            <a:off x="0" y="0"/>
            <a:ext cx="9144000" cy="620688"/>
          </a:xfrm>
        </p:spPr>
        <p:txBody>
          <a:bodyPr/>
          <a:lstStyle/>
          <a:p>
            <a:r>
              <a:rPr lang="en-AU" sz="3600" dirty="0"/>
              <a:t>HC model with OJT gives same result as LBD</a:t>
            </a:r>
            <a:r>
              <a:rPr lang="en-AU"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53E36C-F48E-428B-AF4B-C855AE5C76EE}"/>
                  </a:ext>
                </a:extLst>
              </p:cNvPr>
              <p:cNvSpPr>
                <a:spLocks noGrp="1"/>
              </p:cNvSpPr>
              <p:nvPr>
                <p:ph idx="1"/>
              </p:nvPr>
            </p:nvSpPr>
            <p:spPr>
              <a:xfrm>
                <a:off x="0" y="620688"/>
                <a:ext cx="9144000" cy="6237312"/>
              </a:xfrm>
            </p:spPr>
            <p:txBody>
              <a:bodyPr/>
              <a:lstStyle/>
              <a:p>
                <a:r>
                  <a:rPr lang="en-AU" dirty="0"/>
                  <a:t>First order conditions:</a:t>
                </a:r>
              </a:p>
              <a:p>
                <a:pPr marL="0" indent="0">
                  <a:buNone/>
                </a:pPr>
                <a14:m>
                  <m:oMathPara xmlns:m="http://schemas.openxmlformats.org/officeDocument/2006/math">
                    <m:oMathParaPr>
                      <m:jc m:val="centerGroup"/>
                    </m:oMathParaPr>
                    <m:oMath xmlns:m="http://schemas.openxmlformats.org/officeDocument/2006/math">
                      <m:f>
                        <m:fPr>
                          <m:ctrlPr>
                            <a:rPr lang="en-AU" sz="2200" i="1">
                              <a:solidFill>
                                <a:srgbClr val="000000"/>
                              </a:solidFill>
                              <a:latin typeface="Cambria Math" panose="02040503050406030204" pitchFamily="18" charset="0"/>
                            </a:rPr>
                          </m:ctrlPr>
                        </m:fPr>
                        <m:num>
                          <m:r>
                            <a:rPr lang="en-AU" sz="2200" i="1">
                              <a:solidFill>
                                <a:srgbClr val="000000"/>
                              </a:solidFill>
                              <a:latin typeface="Cambria Math" panose="02040503050406030204" pitchFamily="18" charset="0"/>
                            </a:rPr>
                            <m:t>𝜕</m:t>
                          </m:r>
                          <m:sSub>
                            <m:sSubPr>
                              <m:ctrlPr>
                                <a:rPr lang="en-AU" sz="2200" i="1">
                                  <a:solidFill>
                                    <a:srgbClr val="000000"/>
                                  </a:solidFill>
                                  <a:latin typeface="Cambria Math" panose="02040503050406030204" pitchFamily="18" charset="0"/>
                                </a:rPr>
                              </m:ctrlPr>
                            </m:sSubPr>
                            <m:e>
                              <m:r>
                                <a:rPr lang="en-AU" sz="2200" i="1">
                                  <a:solidFill>
                                    <a:srgbClr val="000000"/>
                                  </a:solidFill>
                                  <a:latin typeface="Cambria Math" panose="02040503050406030204" pitchFamily="18" charset="0"/>
                                </a:rPr>
                                <m:t>𝑉</m:t>
                              </m:r>
                            </m:e>
                            <m:sub>
                              <m:r>
                                <a:rPr lang="en-AU" sz="2200" i="1">
                                  <a:solidFill>
                                    <a:srgbClr val="000000"/>
                                  </a:solidFill>
                                  <a:latin typeface="Cambria Math" panose="02040503050406030204" pitchFamily="18" charset="0"/>
                                </a:rPr>
                                <m:t>𝑡</m:t>
                              </m:r>
                            </m:sub>
                          </m:sSub>
                        </m:num>
                        <m:den>
                          <m:r>
                            <a:rPr lang="en-AU" sz="2200" i="1">
                              <a:solidFill>
                                <a:srgbClr val="000000"/>
                              </a:solidFill>
                              <a:latin typeface="Cambria Math" panose="02040503050406030204" pitchFamily="18" charset="0"/>
                            </a:rPr>
                            <m:t>𝜕</m:t>
                          </m:r>
                          <m:sSub>
                            <m:sSubPr>
                              <m:ctrlPr>
                                <a:rPr lang="en-AU" sz="2200" i="1">
                                  <a:solidFill>
                                    <a:srgbClr val="000000"/>
                                  </a:solidFill>
                                  <a:latin typeface="Cambria Math" panose="02040503050406030204" pitchFamily="18" charset="0"/>
                                </a:rPr>
                              </m:ctrlPr>
                            </m:sSubPr>
                            <m:e>
                              <m:r>
                                <a:rPr lang="en-AU" sz="2200" i="1">
                                  <a:solidFill>
                                    <a:srgbClr val="000000"/>
                                  </a:solidFill>
                                  <a:latin typeface="Cambria Math" panose="02040503050406030204" pitchFamily="18" charset="0"/>
                                </a:rPr>
                                <m:t>h</m:t>
                              </m:r>
                            </m:e>
                            <m:sub>
                              <m:r>
                                <a:rPr lang="en-AU" sz="2200" i="1">
                                  <a:solidFill>
                                    <a:srgbClr val="000000"/>
                                  </a:solidFill>
                                  <a:latin typeface="Cambria Math" panose="02040503050406030204" pitchFamily="18" charset="0"/>
                                </a:rPr>
                                <m:t>𝑡</m:t>
                              </m:r>
                            </m:sub>
                          </m:sSub>
                        </m:den>
                      </m:f>
                      <m:r>
                        <a:rPr lang="en-AU" sz="2200" i="1">
                          <a:solidFill>
                            <a:srgbClr val="000000"/>
                          </a:solidFill>
                          <a:latin typeface="Cambria Math" panose="02040503050406030204" pitchFamily="18" charset="0"/>
                        </a:rPr>
                        <m:t>=</m:t>
                      </m:r>
                      <m:r>
                        <a:rPr lang="en-AU" sz="2200" b="0" i="1" smtClean="0">
                          <a:solidFill>
                            <a:srgbClr val="000000"/>
                          </a:solidFill>
                          <a:latin typeface="Cambria Math" panose="02040503050406030204" pitchFamily="18" charset="0"/>
                        </a:rPr>
                        <m:t>−</m:t>
                      </m:r>
                      <m:sSub>
                        <m:sSubPr>
                          <m:ctrlPr>
                            <a:rPr lang="en-AU" sz="2200" i="1">
                              <a:solidFill>
                                <a:srgbClr val="000000"/>
                              </a:solidFill>
                              <a:latin typeface="Cambria Math" panose="02040503050406030204" pitchFamily="18" charset="0"/>
                            </a:rPr>
                          </m:ctrlPr>
                        </m:sSubPr>
                        <m:e>
                          <m:r>
                            <a:rPr lang="en-AU" sz="2200" i="1">
                              <a:solidFill>
                                <a:srgbClr val="000000"/>
                              </a:solidFill>
                              <a:latin typeface="Cambria Math" panose="02040503050406030204" pitchFamily="18" charset="0"/>
                            </a:rPr>
                            <m:t>𝑢</m:t>
                          </m:r>
                        </m:e>
                        <m:sub>
                          <m:sSub>
                            <m:sSubPr>
                              <m:ctrlPr>
                                <a:rPr lang="en-AU" sz="2200" i="1">
                                  <a:solidFill>
                                    <a:srgbClr val="000000"/>
                                  </a:solidFill>
                                  <a:latin typeface="Cambria Math" panose="02040503050406030204" pitchFamily="18" charset="0"/>
                                </a:rPr>
                              </m:ctrlPr>
                            </m:sSubPr>
                            <m:e>
                              <m:r>
                                <a:rPr lang="en-AU" sz="2200" b="0" i="1" smtClean="0">
                                  <a:solidFill>
                                    <a:srgbClr val="000000"/>
                                  </a:solidFill>
                                  <a:latin typeface="Cambria Math" panose="02040503050406030204" pitchFamily="18" charset="0"/>
                                </a:rPr>
                                <m:t>𝑙</m:t>
                              </m:r>
                            </m:e>
                            <m:sub>
                              <m:r>
                                <a:rPr lang="en-AU" sz="2200" i="1">
                                  <a:solidFill>
                                    <a:srgbClr val="000000"/>
                                  </a:solidFill>
                                  <a:latin typeface="Cambria Math" panose="02040503050406030204" pitchFamily="18" charset="0"/>
                                </a:rPr>
                                <m:t>𝑡</m:t>
                              </m:r>
                            </m:sub>
                          </m:sSub>
                        </m:sub>
                      </m:sSub>
                      <m:r>
                        <a:rPr lang="en-AU" sz="2200" i="1">
                          <a:solidFill>
                            <a:srgbClr val="000000"/>
                          </a:solidFill>
                          <a:latin typeface="Cambria Math" panose="02040503050406030204" pitchFamily="18" charset="0"/>
                        </a:rPr>
                        <m:t>+</m:t>
                      </m:r>
                      <m:r>
                        <a:rPr lang="en-AU" sz="2200" i="1" smtClean="0">
                          <a:solidFill>
                            <a:srgbClr val="000000"/>
                          </a:solidFill>
                          <a:latin typeface="Cambria Math" panose="02040503050406030204" pitchFamily="18" charset="0"/>
                          <a:ea typeface="Cambria Math" panose="02040503050406030204" pitchFamily="18" charset="0"/>
                        </a:rPr>
                        <m:t>𝛽</m:t>
                      </m:r>
                      <m:d>
                        <m:dPr>
                          <m:ctrlPr>
                            <a:rPr lang="en-AU" sz="2200" i="1">
                              <a:solidFill>
                                <a:srgbClr val="000000"/>
                              </a:solidFill>
                              <a:latin typeface="Cambria Math" panose="02040503050406030204" pitchFamily="18" charset="0"/>
                            </a:rPr>
                          </m:ctrlPr>
                        </m:dPr>
                        <m:e>
                          <m:r>
                            <a:rPr lang="en-AU" sz="2200" i="1">
                              <a:solidFill>
                                <a:srgbClr val="000000"/>
                              </a:solidFill>
                              <a:latin typeface="Cambria Math" panose="02040503050406030204" pitchFamily="18" charset="0"/>
                            </a:rPr>
                            <m:t>1+</m:t>
                          </m:r>
                          <m:r>
                            <a:rPr lang="en-AU" sz="2200" i="1">
                              <a:solidFill>
                                <a:srgbClr val="000000"/>
                              </a:solidFill>
                              <a:latin typeface="Cambria Math" panose="02040503050406030204" pitchFamily="18" charset="0"/>
                            </a:rPr>
                            <m:t>𝑟</m:t>
                          </m:r>
                        </m:e>
                      </m:d>
                      <m:sSub>
                        <m:sSubPr>
                          <m:ctrlPr>
                            <a:rPr lang="en-AU" sz="2200" b="1" i="1" smtClean="0">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𝒘</m:t>
                          </m:r>
                        </m:e>
                        <m:sub>
                          <m:r>
                            <a:rPr lang="en-AU" sz="2200" b="1" i="1">
                              <a:solidFill>
                                <a:srgbClr val="FF0000"/>
                              </a:solidFill>
                              <a:latin typeface="Cambria Math" panose="02040503050406030204" pitchFamily="18" charset="0"/>
                            </a:rPr>
                            <m:t>𝒕</m:t>
                          </m:r>
                        </m:sub>
                      </m:sSub>
                      <m:f>
                        <m:fPr>
                          <m:ctrlPr>
                            <a:rPr lang="en-AU" sz="2200" i="1">
                              <a:solidFill>
                                <a:srgbClr val="000000"/>
                              </a:solidFill>
                              <a:latin typeface="Cambria Math" panose="02040503050406030204" pitchFamily="18" charset="0"/>
                            </a:rPr>
                          </m:ctrlPr>
                        </m:fPr>
                        <m:num>
                          <m:r>
                            <a:rPr lang="en-AU" sz="2200" i="1">
                              <a:solidFill>
                                <a:srgbClr val="000000"/>
                              </a:solidFill>
                              <a:latin typeface="Cambria Math" panose="02040503050406030204" pitchFamily="18" charset="0"/>
                            </a:rPr>
                            <m:t>𝜕</m:t>
                          </m:r>
                          <m:sSub>
                            <m:sSubPr>
                              <m:ctrlPr>
                                <a:rPr lang="en-AU" sz="2200" i="1">
                                  <a:solidFill>
                                    <a:srgbClr val="000000"/>
                                  </a:solidFill>
                                  <a:latin typeface="Cambria Math" panose="02040503050406030204" pitchFamily="18" charset="0"/>
                                </a:rPr>
                              </m:ctrlPr>
                            </m:sSubPr>
                            <m:e>
                              <m:r>
                                <a:rPr lang="en-AU" sz="2200" i="1">
                                  <a:solidFill>
                                    <a:srgbClr val="000000"/>
                                  </a:solidFill>
                                  <a:latin typeface="Cambria Math" panose="02040503050406030204" pitchFamily="18" charset="0"/>
                                </a:rPr>
                                <m:t>𝐸</m:t>
                              </m:r>
                            </m:e>
                            <m:sub>
                              <m:r>
                                <a:rPr lang="en-AU" sz="2200" i="1">
                                  <a:solidFill>
                                    <a:srgbClr val="000000"/>
                                  </a:solidFill>
                                  <a:latin typeface="Cambria Math" panose="02040503050406030204" pitchFamily="18" charset="0"/>
                                </a:rPr>
                                <m:t>𝑡</m:t>
                              </m:r>
                            </m:sub>
                          </m:sSub>
                          <m:sSub>
                            <m:sSubPr>
                              <m:ctrlPr>
                                <a:rPr lang="en-AU" sz="2200" i="1">
                                  <a:solidFill>
                                    <a:srgbClr val="000000"/>
                                  </a:solidFill>
                                  <a:latin typeface="Cambria Math" panose="02040503050406030204" pitchFamily="18" charset="0"/>
                                </a:rPr>
                              </m:ctrlPr>
                            </m:sSubPr>
                            <m:e>
                              <m:r>
                                <a:rPr lang="en-AU" sz="2200" i="1">
                                  <a:solidFill>
                                    <a:srgbClr val="000000"/>
                                  </a:solidFill>
                                  <a:latin typeface="Cambria Math" panose="02040503050406030204" pitchFamily="18" charset="0"/>
                                </a:rPr>
                                <m:t>𝑉</m:t>
                              </m:r>
                            </m:e>
                            <m:sub>
                              <m:r>
                                <a:rPr lang="en-AU" sz="2200" i="1">
                                  <a:solidFill>
                                    <a:srgbClr val="000000"/>
                                  </a:solidFill>
                                  <a:latin typeface="Cambria Math" panose="02040503050406030204" pitchFamily="18" charset="0"/>
                                </a:rPr>
                                <m:t>𝑡</m:t>
                              </m:r>
                              <m:r>
                                <a:rPr lang="en-AU" sz="2200" i="1">
                                  <a:solidFill>
                                    <a:srgbClr val="000000"/>
                                  </a:solidFill>
                                  <a:latin typeface="Cambria Math" panose="02040503050406030204" pitchFamily="18" charset="0"/>
                                </a:rPr>
                                <m:t>+1</m:t>
                              </m:r>
                            </m:sub>
                          </m:sSub>
                        </m:num>
                        <m:den>
                          <m:r>
                            <a:rPr lang="en-AU" sz="2200" i="1">
                              <a:solidFill>
                                <a:srgbClr val="000000"/>
                              </a:solidFill>
                              <a:latin typeface="Cambria Math" panose="02040503050406030204" pitchFamily="18" charset="0"/>
                            </a:rPr>
                            <m:t>𝜕</m:t>
                          </m:r>
                          <m:sSub>
                            <m:sSubPr>
                              <m:ctrlPr>
                                <a:rPr lang="en-AU" sz="2200" i="1">
                                  <a:solidFill>
                                    <a:srgbClr val="000000"/>
                                  </a:solidFill>
                                  <a:latin typeface="Cambria Math" panose="02040503050406030204" pitchFamily="18" charset="0"/>
                                </a:rPr>
                              </m:ctrlPr>
                            </m:sSubPr>
                            <m:e>
                              <m:r>
                                <a:rPr lang="en-AU" sz="2200" i="1">
                                  <a:solidFill>
                                    <a:srgbClr val="000000"/>
                                  </a:solidFill>
                                  <a:latin typeface="Cambria Math" panose="02040503050406030204" pitchFamily="18" charset="0"/>
                                </a:rPr>
                                <m:t>𝐴</m:t>
                              </m:r>
                            </m:e>
                            <m:sub>
                              <m:r>
                                <a:rPr lang="en-AU" sz="2200" i="1">
                                  <a:solidFill>
                                    <a:srgbClr val="000000"/>
                                  </a:solidFill>
                                  <a:latin typeface="Cambria Math" panose="02040503050406030204" pitchFamily="18" charset="0"/>
                                </a:rPr>
                                <m:t>𝑡</m:t>
                              </m:r>
                              <m:r>
                                <a:rPr lang="en-AU" sz="2200" i="1">
                                  <a:solidFill>
                                    <a:srgbClr val="000000"/>
                                  </a:solidFill>
                                  <a:latin typeface="Cambria Math" panose="02040503050406030204" pitchFamily="18" charset="0"/>
                                </a:rPr>
                                <m:t>+1</m:t>
                              </m:r>
                            </m:sub>
                          </m:sSub>
                        </m:den>
                      </m:f>
                      <m:r>
                        <a:rPr lang="en-AU" sz="2200" i="1">
                          <a:solidFill>
                            <a:srgbClr val="000000"/>
                          </a:solidFill>
                          <a:latin typeface="Cambria Math" panose="02040503050406030204" pitchFamily="18" charset="0"/>
                        </a:rPr>
                        <m:t>=0</m:t>
                      </m:r>
                    </m:oMath>
                  </m:oMathPara>
                </a14:m>
                <a:endParaRPr lang="en-AU" sz="2200" i="1" dirty="0">
                  <a:solidFill>
                    <a:srgbClr val="000000"/>
                  </a:solidFill>
                  <a:latin typeface="Cambria Math" panose="02040503050406030204" pitchFamily="18" charset="0"/>
                </a:endParaRPr>
              </a:p>
              <a:p>
                <a:pPr marL="0" indent="0">
                  <a:buNone/>
                </a:pPr>
                <a:endParaRPr lang="en-AU" sz="800" i="1" dirty="0">
                  <a:solidFill>
                    <a:srgbClr val="00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AU" sz="2000" i="1">
                              <a:solidFill>
                                <a:srgbClr val="000000"/>
                              </a:solidFill>
                              <a:latin typeface="Cambria Math" panose="02040503050406030204" pitchFamily="18" charset="0"/>
                            </a:rPr>
                          </m:ctrlPr>
                        </m:fPr>
                        <m:num>
                          <m:r>
                            <a:rPr lang="en-AU" sz="2000" i="1">
                              <a:solidFill>
                                <a:srgbClr val="000000"/>
                              </a:solidFill>
                              <a:latin typeface="Cambria Math" panose="02040503050406030204" pitchFamily="18" charset="0"/>
                            </a:rPr>
                            <m:t>𝜕</m:t>
                          </m:r>
                          <m:sSub>
                            <m:sSubPr>
                              <m:ctrlPr>
                                <a:rPr lang="en-AU" sz="2000" i="1">
                                  <a:solidFill>
                                    <a:srgbClr val="000000"/>
                                  </a:solidFill>
                                  <a:latin typeface="Cambria Math" panose="02040503050406030204" pitchFamily="18" charset="0"/>
                                </a:rPr>
                              </m:ctrlPr>
                            </m:sSubPr>
                            <m:e>
                              <m:r>
                                <a:rPr lang="en-AU" sz="2000" i="1">
                                  <a:solidFill>
                                    <a:srgbClr val="000000"/>
                                  </a:solidFill>
                                  <a:latin typeface="Cambria Math" panose="02040503050406030204" pitchFamily="18" charset="0"/>
                                </a:rPr>
                                <m:t>𝑉</m:t>
                              </m:r>
                            </m:e>
                            <m:sub>
                              <m:r>
                                <a:rPr lang="en-AU" sz="2000" i="1">
                                  <a:solidFill>
                                    <a:srgbClr val="000000"/>
                                  </a:solidFill>
                                  <a:latin typeface="Cambria Math" panose="02040503050406030204" pitchFamily="18" charset="0"/>
                                </a:rPr>
                                <m:t>𝑡</m:t>
                              </m:r>
                            </m:sub>
                          </m:sSub>
                        </m:num>
                        <m:den>
                          <m:r>
                            <a:rPr lang="en-AU" sz="2000" i="1">
                              <a:solidFill>
                                <a:srgbClr val="000000"/>
                              </a:solidFill>
                              <a:latin typeface="Cambria Math" panose="02040503050406030204" pitchFamily="18" charset="0"/>
                            </a:rPr>
                            <m:t>𝜕</m:t>
                          </m:r>
                          <m:sSub>
                            <m:sSubPr>
                              <m:ctrlPr>
                                <a:rPr lang="en-AU" sz="2000" i="1">
                                  <a:solidFill>
                                    <a:srgbClr val="000000"/>
                                  </a:solidFill>
                                  <a:latin typeface="Cambria Math" panose="02040503050406030204" pitchFamily="18" charset="0"/>
                                </a:rPr>
                              </m:ctrlPr>
                            </m:sSubPr>
                            <m:e>
                              <m:r>
                                <a:rPr lang="en-AU" sz="2000" b="0" i="1" smtClean="0">
                                  <a:solidFill>
                                    <a:srgbClr val="000000"/>
                                  </a:solidFill>
                                  <a:latin typeface="Cambria Math" panose="02040503050406030204" pitchFamily="18" charset="0"/>
                                </a:rPr>
                                <m:t>𝑐</m:t>
                              </m:r>
                            </m:e>
                            <m:sub>
                              <m:r>
                                <a:rPr lang="en-AU" sz="2000" i="1">
                                  <a:solidFill>
                                    <a:srgbClr val="000000"/>
                                  </a:solidFill>
                                  <a:latin typeface="Cambria Math" panose="02040503050406030204" pitchFamily="18" charset="0"/>
                                </a:rPr>
                                <m:t>𝑡</m:t>
                              </m:r>
                            </m:sub>
                          </m:sSub>
                        </m:den>
                      </m:f>
                      <m:r>
                        <a:rPr lang="en-AU" sz="2000" i="1">
                          <a:solidFill>
                            <a:srgbClr val="000000"/>
                          </a:solidFill>
                          <a:latin typeface="Cambria Math" panose="02040503050406030204" pitchFamily="18" charset="0"/>
                        </a:rPr>
                        <m:t>=</m:t>
                      </m:r>
                      <m:sSub>
                        <m:sSubPr>
                          <m:ctrlPr>
                            <a:rPr lang="en-AU" sz="2000" i="1">
                              <a:solidFill>
                                <a:srgbClr val="000000"/>
                              </a:solidFill>
                              <a:latin typeface="Cambria Math" panose="02040503050406030204" pitchFamily="18" charset="0"/>
                            </a:rPr>
                          </m:ctrlPr>
                        </m:sSubPr>
                        <m:e>
                          <m:r>
                            <a:rPr lang="en-AU" sz="2000" i="1">
                              <a:solidFill>
                                <a:srgbClr val="000000"/>
                              </a:solidFill>
                              <a:latin typeface="Cambria Math" panose="02040503050406030204" pitchFamily="18" charset="0"/>
                            </a:rPr>
                            <m:t>𝑢</m:t>
                          </m:r>
                        </m:e>
                        <m:sub>
                          <m:sSub>
                            <m:sSubPr>
                              <m:ctrlPr>
                                <a:rPr lang="en-AU" sz="2000" i="1">
                                  <a:solidFill>
                                    <a:srgbClr val="000000"/>
                                  </a:solidFill>
                                  <a:latin typeface="Cambria Math" panose="02040503050406030204" pitchFamily="18" charset="0"/>
                                </a:rPr>
                              </m:ctrlPr>
                            </m:sSubPr>
                            <m:e>
                              <m:r>
                                <a:rPr lang="en-AU" sz="2000" i="1">
                                  <a:solidFill>
                                    <a:srgbClr val="000000"/>
                                  </a:solidFill>
                                  <a:latin typeface="Cambria Math" panose="02040503050406030204" pitchFamily="18" charset="0"/>
                                </a:rPr>
                                <m:t>𝑐</m:t>
                              </m:r>
                            </m:e>
                            <m:sub>
                              <m:r>
                                <a:rPr lang="en-AU" sz="2000" i="1">
                                  <a:solidFill>
                                    <a:srgbClr val="000000"/>
                                  </a:solidFill>
                                  <a:latin typeface="Cambria Math" panose="02040503050406030204" pitchFamily="18" charset="0"/>
                                </a:rPr>
                                <m:t>𝑡</m:t>
                              </m:r>
                            </m:sub>
                          </m:sSub>
                        </m:sub>
                      </m:sSub>
                      <m:r>
                        <a:rPr lang="en-AU" sz="2000" i="1">
                          <a:solidFill>
                            <a:srgbClr val="000000"/>
                          </a:solidFill>
                          <a:latin typeface="Cambria Math" panose="02040503050406030204" pitchFamily="18" charset="0"/>
                        </a:rPr>
                        <m:t>−</m:t>
                      </m:r>
                      <m:r>
                        <a:rPr lang="en-AU" sz="2000" i="1" smtClean="0">
                          <a:solidFill>
                            <a:srgbClr val="000000"/>
                          </a:solidFill>
                          <a:latin typeface="Cambria Math" panose="02040503050406030204" pitchFamily="18" charset="0"/>
                          <a:ea typeface="Cambria Math" panose="02040503050406030204" pitchFamily="18" charset="0"/>
                        </a:rPr>
                        <m:t>𝛽</m:t>
                      </m:r>
                      <m:r>
                        <a:rPr lang="en-AU" sz="2000" i="1">
                          <a:solidFill>
                            <a:srgbClr val="000000"/>
                          </a:solidFill>
                          <a:latin typeface="Cambria Math" panose="02040503050406030204" pitchFamily="18" charset="0"/>
                        </a:rPr>
                        <m:t>(1+</m:t>
                      </m:r>
                      <m:r>
                        <a:rPr lang="en-AU" sz="2000" i="1">
                          <a:solidFill>
                            <a:srgbClr val="000000"/>
                          </a:solidFill>
                          <a:latin typeface="Cambria Math" panose="02040503050406030204" pitchFamily="18" charset="0"/>
                        </a:rPr>
                        <m:t>𝑟</m:t>
                      </m:r>
                      <m:r>
                        <a:rPr lang="en-AU" sz="2000" i="1">
                          <a:solidFill>
                            <a:srgbClr val="000000"/>
                          </a:solidFill>
                          <a:latin typeface="Cambria Math" panose="02040503050406030204" pitchFamily="18" charset="0"/>
                        </a:rPr>
                        <m:t>)</m:t>
                      </m:r>
                      <m:f>
                        <m:fPr>
                          <m:ctrlPr>
                            <a:rPr lang="en-AU" sz="2000" i="1">
                              <a:solidFill>
                                <a:srgbClr val="000000"/>
                              </a:solidFill>
                              <a:latin typeface="Cambria Math" panose="02040503050406030204" pitchFamily="18" charset="0"/>
                            </a:rPr>
                          </m:ctrlPr>
                        </m:fPr>
                        <m:num>
                          <m:r>
                            <a:rPr lang="en-AU" sz="2000" i="1">
                              <a:solidFill>
                                <a:srgbClr val="000000"/>
                              </a:solidFill>
                              <a:latin typeface="Cambria Math" panose="02040503050406030204" pitchFamily="18" charset="0"/>
                            </a:rPr>
                            <m:t>𝜕</m:t>
                          </m:r>
                          <m:sSub>
                            <m:sSubPr>
                              <m:ctrlPr>
                                <a:rPr lang="en-AU" sz="2000" i="1">
                                  <a:solidFill>
                                    <a:srgbClr val="000000"/>
                                  </a:solidFill>
                                  <a:latin typeface="Cambria Math" panose="02040503050406030204" pitchFamily="18" charset="0"/>
                                </a:rPr>
                              </m:ctrlPr>
                            </m:sSubPr>
                            <m:e>
                              <m:r>
                                <a:rPr lang="en-AU" sz="2000" i="1">
                                  <a:solidFill>
                                    <a:srgbClr val="000000"/>
                                  </a:solidFill>
                                  <a:latin typeface="Cambria Math" panose="02040503050406030204" pitchFamily="18" charset="0"/>
                                </a:rPr>
                                <m:t>𝐸</m:t>
                              </m:r>
                            </m:e>
                            <m:sub>
                              <m:r>
                                <a:rPr lang="en-AU" sz="2000" i="1">
                                  <a:solidFill>
                                    <a:srgbClr val="000000"/>
                                  </a:solidFill>
                                  <a:latin typeface="Cambria Math" panose="02040503050406030204" pitchFamily="18" charset="0"/>
                                </a:rPr>
                                <m:t>𝑡</m:t>
                              </m:r>
                            </m:sub>
                          </m:sSub>
                          <m:sSub>
                            <m:sSubPr>
                              <m:ctrlPr>
                                <a:rPr lang="en-AU" sz="2000" i="1">
                                  <a:solidFill>
                                    <a:srgbClr val="000000"/>
                                  </a:solidFill>
                                  <a:latin typeface="Cambria Math" panose="02040503050406030204" pitchFamily="18" charset="0"/>
                                </a:rPr>
                              </m:ctrlPr>
                            </m:sSubPr>
                            <m:e>
                              <m:r>
                                <a:rPr lang="en-AU" sz="2000" i="1">
                                  <a:solidFill>
                                    <a:srgbClr val="000000"/>
                                  </a:solidFill>
                                  <a:latin typeface="Cambria Math" panose="02040503050406030204" pitchFamily="18" charset="0"/>
                                </a:rPr>
                                <m:t>𝑉</m:t>
                              </m:r>
                            </m:e>
                            <m:sub>
                              <m:r>
                                <a:rPr lang="en-AU" sz="2000" i="1">
                                  <a:solidFill>
                                    <a:srgbClr val="000000"/>
                                  </a:solidFill>
                                  <a:latin typeface="Cambria Math" panose="02040503050406030204" pitchFamily="18" charset="0"/>
                                </a:rPr>
                                <m:t>𝑡</m:t>
                              </m:r>
                              <m:r>
                                <a:rPr lang="en-AU" sz="2000" i="1">
                                  <a:solidFill>
                                    <a:srgbClr val="000000"/>
                                  </a:solidFill>
                                  <a:latin typeface="Cambria Math" panose="02040503050406030204" pitchFamily="18" charset="0"/>
                                </a:rPr>
                                <m:t>+1</m:t>
                              </m:r>
                            </m:sub>
                          </m:sSub>
                        </m:num>
                        <m:den>
                          <m:r>
                            <a:rPr lang="en-AU" sz="2000" i="1">
                              <a:solidFill>
                                <a:srgbClr val="000000"/>
                              </a:solidFill>
                              <a:latin typeface="Cambria Math" panose="02040503050406030204" pitchFamily="18" charset="0"/>
                            </a:rPr>
                            <m:t>𝜕</m:t>
                          </m:r>
                          <m:sSub>
                            <m:sSubPr>
                              <m:ctrlPr>
                                <a:rPr lang="en-AU" sz="2000" i="1">
                                  <a:solidFill>
                                    <a:srgbClr val="000000"/>
                                  </a:solidFill>
                                  <a:latin typeface="Cambria Math" panose="02040503050406030204" pitchFamily="18" charset="0"/>
                                </a:rPr>
                              </m:ctrlPr>
                            </m:sSubPr>
                            <m:e>
                              <m:r>
                                <a:rPr lang="en-AU" sz="2000" i="1">
                                  <a:solidFill>
                                    <a:srgbClr val="000000"/>
                                  </a:solidFill>
                                  <a:latin typeface="Cambria Math" panose="02040503050406030204" pitchFamily="18" charset="0"/>
                                </a:rPr>
                                <m:t>𝐴</m:t>
                              </m:r>
                            </m:e>
                            <m:sub>
                              <m:r>
                                <a:rPr lang="en-AU" sz="2000" i="1">
                                  <a:solidFill>
                                    <a:srgbClr val="000000"/>
                                  </a:solidFill>
                                  <a:latin typeface="Cambria Math" panose="02040503050406030204" pitchFamily="18" charset="0"/>
                                </a:rPr>
                                <m:t>𝑡</m:t>
                              </m:r>
                              <m:r>
                                <a:rPr lang="en-AU" sz="2000" i="1">
                                  <a:solidFill>
                                    <a:srgbClr val="000000"/>
                                  </a:solidFill>
                                  <a:latin typeface="Cambria Math" panose="02040503050406030204" pitchFamily="18" charset="0"/>
                                </a:rPr>
                                <m:t>+1</m:t>
                              </m:r>
                            </m:sub>
                          </m:sSub>
                        </m:den>
                      </m:f>
                      <m:r>
                        <a:rPr lang="en-AU" sz="2000" i="1">
                          <a:solidFill>
                            <a:srgbClr val="000000"/>
                          </a:solidFill>
                          <a:latin typeface="Cambria Math" panose="02040503050406030204" pitchFamily="18" charset="0"/>
                        </a:rPr>
                        <m:t>=0</m:t>
                      </m:r>
                    </m:oMath>
                  </m:oMathPara>
                </a14:m>
                <a:endParaRPr lang="en-AU" sz="2000" dirty="0"/>
              </a:p>
              <a:p>
                <a:r>
                  <a:rPr lang="en-AU" dirty="0"/>
                  <a:t>Take ratio to get MRS condition:</a:t>
                </a:r>
              </a:p>
              <a:p>
                <a:pPr marL="0" indent="0">
                  <a:buNone/>
                </a:pPr>
                <a14:m>
                  <m:oMathPara xmlns:m="http://schemas.openxmlformats.org/officeDocument/2006/math">
                    <m:oMathParaPr>
                      <m:jc m:val="centerGroup"/>
                    </m:oMathParaPr>
                    <m:oMath xmlns:m="http://schemas.openxmlformats.org/officeDocument/2006/math">
                      <m:r>
                        <a:rPr lang="en-AU" sz="2800" i="1">
                          <a:solidFill>
                            <a:srgbClr val="000000"/>
                          </a:solidFill>
                          <a:latin typeface="Cambria Math" panose="02040503050406030204" pitchFamily="18" charset="0"/>
                        </a:rPr>
                        <m:t>𝑀𝑅</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𝑆</m:t>
                          </m:r>
                        </m:e>
                        <m:sub>
                          <m:r>
                            <a:rPr lang="en-AU" sz="2800" i="1">
                              <a:solidFill>
                                <a:srgbClr val="000000"/>
                              </a:solidFill>
                              <a:latin typeface="Cambria Math" panose="02040503050406030204" pitchFamily="18" charset="0"/>
                            </a:rPr>
                            <m:t>𝑐</m:t>
                          </m:r>
                          <m:r>
                            <a:rPr lang="en-AU" sz="2800" i="1">
                              <a:solidFill>
                                <a:srgbClr val="000000"/>
                              </a:solidFill>
                              <a:latin typeface="Cambria Math" panose="02040503050406030204" pitchFamily="18" charset="0"/>
                            </a:rPr>
                            <m:t>,</m:t>
                          </m:r>
                          <m:r>
                            <a:rPr lang="en-AU" sz="2800" i="1">
                              <a:solidFill>
                                <a:srgbClr val="000000"/>
                              </a:solidFill>
                              <a:latin typeface="Cambria Math" panose="02040503050406030204" pitchFamily="18" charset="0"/>
                            </a:rPr>
                            <m:t>𝑙</m:t>
                          </m:r>
                        </m:sub>
                      </m:sSub>
                      <m:r>
                        <a:rPr lang="en-AU" sz="2800" i="1">
                          <a:solidFill>
                            <a:srgbClr val="000000"/>
                          </a:solidFill>
                          <a:latin typeface="Cambria Math" panose="02040503050406030204" pitchFamily="18" charset="0"/>
                        </a:rPr>
                        <m:t>=</m:t>
                      </m:r>
                      <m:f>
                        <m:fPr>
                          <m:ctrlPr>
                            <a:rPr lang="en-AU" sz="2800" i="1">
                              <a:solidFill>
                                <a:srgbClr val="000000"/>
                              </a:solidFill>
                              <a:latin typeface="Cambria Math" panose="02040503050406030204" pitchFamily="18" charset="0"/>
                            </a:rPr>
                          </m:ctrlPr>
                        </m:fPr>
                        <m:num>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𝑙</m:t>
                                  </m:r>
                                </m:e>
                                <m:sub>
                                  <m:r>
                                    <a:rPr lang="en-AU" sz="2800" i="1">
                                      <a:solidFill>
                                        <a:srgbClr val="000000"/>
                                      </a:solidFill>
                                      <a:latin typeface="Cambria Math" panose="02040503050406030204" pitchFamily="18" charset="0"/>
                                    </a:rPr>
                                    <m:t>𝑡</m:t>
                                  </m:r>
                                </m:sub>
                              </m:sSub>
                            </m:sub>
                          </m:sSub>
                        </m:num>
                        <m:den>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𝑐</m:t>
                                  </m:r>
                                </m:e>
                                <m:sub>
                                  <m:r>
                                    <a:rPr lang="en-AU" sz="2800" i="1">
                                      <a:solidFill>
                                        <a:srgbClr val="000000"/>
                                      </a:solidFill>
                                      <a:latin typeface="Cambria Math" panose="02040503050406030204" pitchFamily="18" charset="0"/>
                                    </a:rPr>
                                    <m:t>𝑡</m:t>
                                  </m:r>
                                </m:sub>
                              </m:sSub>
                            </m:sub>
                          </m:sSub>
                        </m:den>
                      </m:f>
                      <m:r>
                        <a:rPr lang="en-AU" sz="2800" i="1">
                          <a:solidFill>
                            <a:srgbClr val="000000"/>
                          </a:solidFill>
                          <a:latin typeface="Cambria Math" panose="02040503050406030204" pitchFamily="18" charset="0"/>
                        </a:rPr>
                        <m:t>=</m:t>
                      </m:r>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𝑤</m:t>
                          </m:r>
                        </m:e>
                        <m:sub>
                          <m:r>
                            <a:rPr lang="en-AU" sz="2800" i="1">
                              <a:solidFill>
                                <a:srgbClr val="000000"/>
                              </a:solidFill>
                              <a:latin typeface="Cambria Math" panose="02040503050406030204" pitchFamily="18" charset="0"/>
                            </a:rPr>
                            <m:t>𝑡</m:t>
                          </m:r>
                        </m:sub>
                      </m:sSub>
                      <m:sSubSup>
                        <m:sSubSupPr>
                          <m:ctrlPr>
                            <a:rPr lang="en-AU" sz="2800" b="1" i="1">
                              <a:solidFill>
                                <a:srgbClr val="FF0000"/>
                              </a:solidFill>
                              <a:latin typeface="Cambria Math" panose="02040503050406030204" pitchFamily="18" charset="0"/>
                            </a:rPr>
                          </m:ctrlPr>
                        </m:sSubSupPr>
                        <m:e>
                          <m:r>
                            <a:rPr lang="en-AU" sz="2800" b="1" i="1" smtClean="0">
                              <a:solidFill>
                                <a:schemeClr val="tx1"/>
                              </a:solidFill>
                              <a:latin typeface="Cambria Math" panose="02040503050406030204" pitchFamily="18" charset="0"/>
                            </a:rPr>
                            <m:t>=</m:t>
                          </m:r>
                          <m:r>
                            <a:rPr lang="en-AU" sz="2800" b="1" i="1">
                              <a:solidFill>
                                <a:srgbClr val="FF0000"/>
                              </a:solidFill>
                              <a:latin typeface="Cambria Math" panose="02040503050406030204" pitchFamily="18" charset="0"/>
                            </a:rPr>
                            <m:t> </m:t>
                          </m:r>
                          <m:r>
                            <a:rPr lang="en-AU" sz="2800" b="1" i="1">
                              <a:solidFill>
                                <a:srgbClr val="FF0000"/>
                              </a:solidFill>
                              <a:latin typeface="Cambria Math" panose="02040503050406030204" pitchFamily="18" charset="0"/>
                            </a:rPr>
                            <m:t>𝒘</m:t>
                          </m:r>
                        </m:e>
                        <m:sub>
                          <m:r>
                            <a:rPr lang="en-AU" sz="2800" b="1" i="1">
                              <a:solidFill>
                                <a:srgbClr val="FF0000"/>
                              </a:solidFill>
                              <a:latin typeface="Cambria Math" panose="02040503050406030204" pitchFamily="18" charset="0"/>
                            </a:rPr>
                            <m:t>𝒕</m:t>
                          </m:r>
                        </m:sub>
                        <m:sup>
                          <m:r>
                            <a:rPr lang="en-AU" sz="2800" b="1" i="1">
                              <a:solidFill>
                                <a:srgbClr val="FF0000"/>
                              </a:solidFill>
                              <a:latin typeface="Cambria Math" panose="02040503050406030204" pitchFamily="18" charset="0"/>
                            </a:rPr>
                            <m:t>𝒐</m:t>
                          </m:r>
                        </m:sup>
                      </m:sSubSup>
                      <m:r>
                        <a:rPr lang="en-AU" sz="2800" b="1" i="1" smtClean="0">
                          <a:solidFill>
                            <a:srgbClr val="0070C0"/>
                          </a:solidFill>
                          <a:latin typeface="Cambria Math" panose="02040503050406030204" pitchFamily="18" charset="0"/>
                        </a:rPr>
                        <m:t>+</m:t>
                      </m:r>
                      <m:sSubSup>
                        <m:sSubSupPr>
                          <m:ctrlPr>
                            <a:rPr lang="en-AU" sz="2800" b="1" i="1" smtClean="0">
                              <a:solidFill>
                                <a:srgbClr val="0070C0"/>
                              </a:solidFill>
                              <a:latin typeface="Cambria Math" panose="02040503050406030204" pitchFamily="18" charset="0"/>
                            </a:rPr>
                          </m:ctrlPr>
                        </m:sSubSupPr>
                        <m:e>
                          <m:r>
                            <a:rPr lang="en-AU" sz="2800" b="1" i="1" smtClean="0">
                              <a:solidFill>
                                <a:srgbClr val="0070C0"/>
                              </a:solidFill>
                              <a:latin typeface="Cambria Math" panose="02040503050406030204" pitchFamily="18" charset="0"/>
                            </a:rPr>
                            <m:t> </m:t>
                          </m:r>
                          <m:r>
                            <a:rPr lang="en-AU" sz="2800" b="1" i="1">
                              <a:solidFill>
                                <a:srgbClr val="0070C0"/>
                              </a:solidFill>
                              <a:latin typeface="Cambria Math" panose="02040503050406030204" pitchFamily="18" charset="0"/>
                            </a:rPr>
                            <m:t>𝒘</m:t>
                          </m:r>
                        </m:e>
                        <m:sub>
                          <m:r>
                            <a:rPr lang="en-AU" sz="2800" b="1" i="1">
                              <a:solidFill>
                                <a:srgbClr val="0070C0"/>
                              </a:solidFill>
                              <a:latin typeface="Cambria Math" panose="02040503050406030204" pitchFamily="18" charset="0"/>
                            </a:rPr>
                            <m:t>𝒕</m:t>
                          </m:r>
                        </m:sub>
                        <m:sup>
                          <m:r>
                            <a:rPr lang="en-AU" sz="2800" b="1" i="1">
                              <a:solidFill>
                                <a:srgbClr val="0070C0"/>
                              </a:solidFill>
                              <a:latin typeface="Cambria Math" panose="02040503050406030204" pitchFamily="18" charset="0"/>
                            </a:rPr>
                            <m:t>𝒐</m:t>
                          </m:r>
                        </m:sup>
                      </m:sSubSup>
                      <m:r>
                        <a:rPr lang="en-AU" sz="2800" b="1" i="1">
                          <a:solidFill>
                            <a:srgbClr val="0070C0"/>
                          </a:solidFill>
                          <a:latin typeface="Cambria Math" panose="02040503050406030204" pitchFamily="18" charset="0"/>
                        </a:rPr>
                        <m:t> </m:t>
                      </m:r>
                      <m:f>
                        <m:fPr>
                          <m:ctrlPr>
                            <a:rPr lang="en-AU" sz="2800" b="1" i="1">
                              <a:solidFill>
                                <a:srgbClr val="0070C0"/>
                              </a:solidFill>
                              <a:latin typeface="Cambria Math" panose="02040503050406030204" pitchFamily="18" charset="0"/>
                            </a:rPr>
                          </m:ctrlPr>
                        </m:fPr>
                        <m:num>
                          <m:sSub>
                            <m:sSubPr>
                              <m:ctrlPr>
                                <a:rPr lang="en-AU" sz="2800" b="1" i="1">
                                  <a:solidFill>
                                    <a:srgbClr val="0070C0"/>
                                  </a:solidFill>
                                  <a:latin typeface="Cambria Math" panose="02040503050406030204" pitchFamily="18" charset="0"/>
                                </a:rPr>
                              </m:ctrlPr>
                            </m:sSubPr>
                            <m:e>
                              <m:r>
                                <a:rPr lang="en-AU" sz="2800" b="1" i="1">
                                  <a:solidFill>
                                    <a:srgbClr val="0070C0"/>
                                  </a:solidFill>
                                  <a:latin typeface="Cambria Math" panose="02040503050406030204" pitchFamily="18" charset="0"/>
                                </a:rPr>
                                <m:t>𝒊</m:t>
                              </m:r>
                            </m:e>
                            <m:sub>
                              <m:r>
                                <a:rPr lang="en-AU" sz="2800" b="1" i="1">
                                  <a:solidFill>
                                    <a:srgbClr val="0070C0"/>
                                  </a:solidFill>
                                  <a:latin typeface="Cambria Math" panose="02040503050406030204" pitchFamily="18" charset="0"/>
                                </a:rPr>
                                <m:t>𝒕</m:t>
                              </m:r>
                            </m:sub>
                          </m:sSub>
                        </m:num>
                        <m:den>
                          <m:sSub>
                            <m:sSubPr>
                              <m:ctrlPr>
                                <a:rPr lang="en-AU" sz="2800" b="1" i="1">
                                  <a:solidFill>
                                    <a:srgbClr val="0070C0"/>
                                  </a:solidFill>
                                  <a:latin typeface="Cambria Math" panose="02040503050406030204" pitchFamily="18" charset="0"/>
                                </a:rPr>
                              </m:ctrlPr>
                            </m:sSubPr>
                            <m:e>
                              <m:r>
                                <a:rPr lang="en-AU" sz="2800" b="1" i="1">
                                  <a:solidFill>
                                    <a:srgbClr val="0070C0"/>
                                  </a:solidFill>
                                  <a:latin typeface="Cambria Math" panose="02040503050406030204" pitchFamily="18" charset="0"/>
                                </a:rPr>
                                <m:t>𝒉</m:t>
                              </m:r>
                            </m:e>
                            <m:sub>
                              <m:r>
                                <a:rPr lang="en-AU" sz="2800" b="1" i="1">
                                  <a:solidFill>
                                    <a:srgbClr val="0070C0"/>
                                  </a:solidFill>
                                  <a:latin typeface="Cambria Math" panose="02040503050406030204" pitchFamily="18" charset="0"/>
                                </a:rPr>
                                <m:t>𝒕</m:t>
                              </m:r>
                            </m:sub>
                          </m:sSub>
                        </m:den>
                      </m:f>
                    </m:oMath>
                  </m:oMathPara>
                </a14:m>
                <a:endParaRPr lang="en-AU" sz="2800" dirty="0"/>
              </a:p>
              <a:p>
                <a:r>
                  <a:rPr lang="en-AU" dirty="0"/>
                  <a:t>Heckman (1976): It  is a misspecification to estimate </a:t>
                </a:r>
                <a:r>
                  <a:rPr lang="en-AU" dirty="0" err="1"/>
                  <a:t>labor</a:t>
                </a:r>
                <a:r>
                  <a:rPr lang="en-AU" dirty="0"/>
                  <a:t> supply elasticities using:</a:t>
                </a:r>
              </a:p>
              <a:p>
                <a:pPr marL="0" indent="0">
                  <a:buNone/>
                </a:pPr>
                <a14:m>
                  <m:oMathPara xmlns:m="http://schemas.openxmlformats.org/officeDocument/2006/math">
                    <m:oMathParaPr>
                      <m:jc m:val="centerGroup"/>
                    </m:oMathParaPr>
                    <m:oMath xmlns:m="http://schemas.openxmlformats.org/officeDocument/2006/math">
                      <m:f>
                        <m:fPr>
                          <m:ctrlPr>
                            <a:rPr lang="en-AU" sz="2800" i="1">
                              <a:solidFill>
                                <a:srgbClr val="000000"/>
                              </a:solidFill>
                              <a:latin typeface="Cambria Math" panose="02040503050406030204" pitchFamily="18" charset="0"/>
                            </a:rPr>
                          </m:ctrlPr>
                        </m:fPr>
                        <m:num>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𝑙</m:t>
                                  </m:r>
                                </m:e>
                                <m:sub>
                                  <m:r>
                                    <a:rPr lang="en-AU" sz="2800" i="1">
                                      <a:solidFill>
                                        <a:srgbClr val="000000"/>
                                      </a:solidFill>
                                      <a:latin typeface="Cambria Math" panose="02040503050406030204" pitchFamily="18" charset="0"/>
                                    </a:rPr>
                                    <m:t>𝑡</m:t>
                                  </m:r>
                                </m:sub>
                              </m:sSub>
                            </m:sub>
                          </m:sSub>
                        </m:num>
                        <m:den>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𝑢</m:t>
                              </m:r>
                            </m:e>
                            <m:sub>
                              <m:sSub>
                                <m:sSubPr>
                                  <m:ctrlPr>
                                    <a:rPr lang="en-AU" sz="2800" i="1">
                                      <a:solidFill>
                                        <a:srgbClr val="000000"/>
                                      </a:solidFill>
                                      <a:latin typeface="Cambria Math" panose="02040503050406030204" pitchFamily="18" charset="0"/>
                                    </a:rPr>
                                  </m:ctrlPr>
                                </m:sSubPr>
                                <m:e>
                                  <m:r>
                                    <a:rPr lang="en-AU" sz="2800" i="1">
                                      <a:solidFill>
                                        <a:srgbClr val="000000"/>
                                      </a:solidFill>
                                      <a:latin typeface="Cambria Math" panose="02040503050406030204" pitchFamily="18" charset="0"/>
                                    </a:rPr>
                                    <m:t>𝑐</m:t>
                                  </m:r>
                                </m:e>
                                <m:sub>
                                  <m:r>
                                    <a:rPr lang="en-AU" sz="2800" i="1">
                                      <a:solidFill>
                                        <a:srgbClr val="000000"/>
                                      </a:solidFill>
                                      <a:latin typeface="Cambria Math" panose="02040503050406030204" pitchFamily="18" charset="0"/>
                                    </a:rPr>
                                    <m:t>𝑡</m:t>
                                  </m:r>
                                </m:sub>
                              </m:sSub>
                            </m:sub>
                          </m:sSub>
                        </m:den>
                      </m:f>
                      <m:r>
                        <a:rPr lang="en-AU" sz="2800" i="1">
                          <a:solidFill>
                            <a:srgbClr val="000000"/>
                          </a:solidFill>
                          <a:latin typeface="Cambria Math" panose="02040503050406030204" pitchFamily="18" charset="0"/>
                        </a:rPr>
                        <m:t>=</m:t>
                      </m:r>
                      <m:sSubSup>
                        <m:sSubSupPr>
                          <m:ctrlPr>
                            <a:rPr lang="en-AU" sz="2800" b="1" i="1">
                              <a:solidFill>
                                <a:srgbClr val="FF0000"/>
                              </a:solidFill>
                              <a:latin typeface="Cambria Math" panose="02040503050406030204" pitchFamily="18" charset="0"/>
                            </a:rPr>
                          </m:ctrlPr>
                        </m:sSubSupPr>
                        <m:e>
                          <m:r>
                            <a:rPr lang="en-AU" sz="2800" b="1" i="1">
                              <a:solidFill>
                                <a:srgbClr val="FF0000"/>
                              </a:solidFill>
                              <a:latin typeface="Cambria Math" panose="02040503050406030204" pitchFamily="18" charset="0"/>
                            </a:rPr>
                            <m:t> </m:t>
                          </m:r>
                          <m:r>
                            <a:rPr lang="en-AU" sz="2800" b="1" i="1">
                              <a:solidFill>
                                <a:srgbClr val="FF0000"/>
                              </a:solidFill>
                              <a:latin typeface="Cambria Math" panose="02040503050406030204" pitchFamily="18" charset="0"/>
                            </a:rPr>
                            <m:t>𝒘</m:t>
                          </m:r>
                        </m:e>
                        <m:sub>
                          <m:r>
                            <a:rPr lang="en-AU" sz="2800" b="1" i="1">
                              <a:solidFill>
                                <a:srgbClr val="FF0000"/>
                              </a:solidFill>
                              <a:latin typeface="Cambria Math" panose="02040503050406030204" pitchFamily="18" charset="0"/>
                            </a:rPr>
                            <m:t>𝒕</m:t>
                          </m:r>
                        </m:sub>
                        <m:sup>
                          <m:r>
                            <a:rPr lang="en-AU" sz="2800" b="1" i="1">
                              <a:solidFill>
                                <a:srgbClr val="FF0000"/>
                              </a:solidFill>
                              <a:latin typeface="Cambria Math" panose="02040503050406030204" pitchFamily="18" charset="0"/>
                            </a:rPr>
                            <m:t>𝒐</m:t>
                          </m:r>
                        </m:sup>
                      </m:sSubSup>
                    </m:oMath>
                  </m:oMathPara>
                </a14:m>
                <a:endParaRPr lang="en-AU" sz="2800" dirty="0"/>
              </a:p>
              <a:p>
                <a:pPr marL="0" indent="0">
                  <a:buNone/>
                </a:pPr>
                <a:r>
                  <a:rPr lang="en-AU" dirty="0"/>
                  <a:t>   because the observed wage </a:t>
                </a:r>
                <a14:m>
                  <m:oMath xmlns:m="http://schemas.openxmlformats.org/officeDocument/2006/math">
                    <m:sSubSup>
                      <m:sSubSupPr>
                        <m:ctrlPr>
                          <a:rPr lang="en-AU" b="1" i="1">
                            <a:solidFill>
                              <a:srgbClr val="FF0000"/>
                            </a:solidFill>
                            <a:latin typeface="Cambria Math" panose="02040503050406030204" pitchFamily="18" charset="0"/>
                          </a:rPr>
                        </m:ctrlPr>
                      </m:sSubSupPr>
                      <m:e>
                        <m:r>
                          <a:rPr lang="en-AU" b="1" i="1">
                            <a:solidFill>
                              <a:srgbClr val="FF0000"/>
                            </a:solidFill>
                            <a:latin typeface="Cambria Math" panose="02040503050406030204" pitchFamily="18" charset="0"/>
                          </a:rPr>
                          <m:t> </m:t>
                        </m:r>
                        <m:r>
                          <a:rPr lang="en-AU" b="1" i="1">
                            <a:solidFill>
                              <a:srgbClr val="FF0000"/>
                            </a:solidFill>
                            <a:latin typeface="Cambria Math" panose="02040503050406030204" pitchFamily="18" charset="0"/>
                          </a:rPr>
                          <m:t>𝒘</m:t>
                        </m:r>
                      </m:e>
                      <m:sub>
                        <m:r>
                          <a:rPr lang="en-AU" b="1" i="1">
                            <a:solidFill>
                              <a:srgbClr val="FF0000"/>
                            </a:solidFill>
                            <a:latin typeface="Cambria Math" panose="02040503050406030204" pitchFamily="18" charset="0"/>
                          </a:rPr>
                          <m:t>𝒕</m:t>
                        </m:r>
                      </m:sub>
                      <m:sup>
                        <m:r>
                          <a:rPr lang="en-AU" b="1" i="1">
                            <a:solidFill>
                              <a:srgbClr val="FF0000"/>
                            </a:solidFill>
                            <a:latin typeface="Cambria Math" panose="02040503050406030204" pitchFamily="18" charset="0"/>
                          </a:rPr>
                          <m:t>𝒐</m:t>
                        </m:r>
                      </m:sup>
                    </m:sSubSup>
                  </m:oMath>
                </a14:m>
                <a:r>
                  <a:rPr lang="en-AU" dirty="0"/>
                  <a:t> is not the true wage</a:t>
                </a:r>
              </a:p>
              <a:p>
                <a:endParaRPr lang="en-AU" dirty="0"/>
              </a:p>
              <a:p>
                <a:endParaRPr lang="en-AU" dirty="0"/>
              </a:p>
              <a:p>
                <a:endParaRPr lang="en-AU" dirty="0"/>
              </a:p>
            </p:txBody>
          </p:sp>
        </mc:Choice>
        <mc:Fallback xmlns="">
          <p:sp>
            <p:nvSpPr>
              <p:cNvPr id="3" name="Content Placeholder 2">
                <a:extLst>
                  <a:ext uri="{FF2B5EF4-FFF2-40B4-BE49-F238E27FC236}">
                    <a16:creationId xmlns:a16="http://schemas.microsoft.com/office/drawing/2014/main" id="{7D53E36C-F48E-428B-AF4B-C855AE5C76EE}"/>
                  </a:ext>
                </a:extLst>
              </p:cNvPr>
              <p:cNvSpPr>
                <a:spLocks noGrp="1" noRot="1" noChangeAspect="1" noMove="1" noResize="1" noEditPoints="1" noAdjustHandles="1" noChangeArrowheads="1" noChangeShapeType="1" noTextEdit="1"/>
              </p:cNvSpPr>
              <p:nvPr>
                <p:ph idx="1"/>
              </p:nvPr>
            </p:nvSpPr>
            <p:spPr>
              <a:xfrm>
                <a:off x="0" y="620688"/>
                <a:ext cx="9144000" cy="6237312"/>
              </a:xfrm>
              <a:blipFill>
                <a:blip r:embed="rId2"/>
                <a:stretch>
                  <a:fillRect l="-1533" t="-1271" r="-2333" b="-978"/>
                </a:stretch>
              </a:blipFill>
            </p:spPr>
            <p:txBody>
              <a:bodyPr/>
              <a:lstStyle/>
              <a:p>
                <a:r>
                  <a:rPr lang="en-AU">
                    <a:noFill/>
                  </a:rPr>
                  <a:t> </a:t>
                </a:r>
              </a:p>
            </p:txBody>
          </p:sp>
        </mc:Fallback>
      </mc:AlternateContent>
      <p:sp>
        <p:nvSpPr>
          <p:cNvPr id="7" name="Rectangle 1031">
            <a:extLst>
              <a:ext uri="{FF2B5EF4-FFF2-40B4-BE49-F238E27FC236}">
                <a16:creationId xmlns:a16="http://schemas.microsoft.com/office/drawing/2014/main" id="{3D75ED1D-6E8C-44AA-B811-1DC32DB0D345}"/>
              </a:ext>
            </a:extLst>
          </p:cNvPr>
          <p:cNvSpPr>
            <a:spLocks noChangeArrowheads="1"/>
          </p:cNvSpPr>
          <p:nvPr/>
        </p:nvSpPr>
        <p:spPr bwMode="auto">
          <a:xfrm>
            <a:off x="3419872" y="3212976"/>
            <a:ext cx="1440160" cy="1008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b="1">
              <a:latin typeface="Arial" panose="020B0604020202020204" pitchFamily="34" charset="0"/>
            </a:endParaRPr>
          </a:p>
        </p:txBody>
      </p:sp>
      <p:sp>
        <p:nvSpPr>
          <p:cNvPr id="8" name="Rectangle 1031">
            <a:extLst>
              <a:ext uri="{FF2B5EF4-FFF2-40B4-BE49-F238E27FC236}">
                <a16:creationId xmlns:a16="http://schemas.microsoft.com/office/drawing/2014/main" id="{B9BD52D8-48E9-4D0F-BF35-46573CC69597}"/>
              </a:ext>
            </a:extLst>
          </p:cNvPr>
          <p:cNvSpPr>
            <a:spLocks noChangeArrowheads="1"/>
          </p:cNvSpPr>
          <p:nvPr/>
        </p:nvSpPr>
        <p:spPr bwMode="auto">
          <a:xfrm>
            <a:off x="3779912" y="5157192"/>
            <a:ext cx="1584176" cy="10801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b="1">
              <a:latin typeface="Arial" panose="020B0604020202020204" pitchFamily="34" charset="0"/>
            </a:endParaRPr>
          </a:p>
        </p:txBody>
      </p:sp>
    </p:spTree>
    <p:extLst>
      <p:ext uri="{BB962C8B-B14F-4D97-AF65-F5344CB8AC3E}">
        <p14:creationId xmlns:p14="http://schemas.microsoft.com/office/powerpoint/2010/main" val="1504286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C412-0F03-49E6-92CF-0D45BEEA5475}"/>
              </a:ext>
            </a:extLst>
          </p:cNvPr>
          <p:cNvSpPr>
            <a:spLocks noGrp="1"/>
          </p:cNvSpPr>
          <p:nvPr>
            <p:ph type="title"/>
          </p:nvPr>
        </p:nvSpPr>
        <p:spPr>
          <a:xfrm>
            <a:off x="-36512" y="0"/>
            <a:ext cx="9176004" cy="734741"/>
          </a:xfrm>
        </p:spPr>
        <p:txBody>
          <a:bodyPr/>
          <a:lstStyle/>
          <a:p>
            <a:r>
              <a:rPr lang="en-US" sz="3200" dirty="0"/>
              <a:t>OJT Model: Hours, Wage, True Wage over Life-Cycle</a:t>
            </a:r>
            <a:endParaRPr lang="en-AU" sz="3200" dirty="0"/>
          </a:p>
        </p:txBody>
      </p:sp>
      <p:sp>
        <p:nvSpPr>
          <p:cNvPr id="3" name="Content Placeholder 2">
            <a:extLst>
              <a:ext uri="{FF2B5EF4-FFF2-40B4-BE49-F238E27FC236}">
                <a16:creationId xmlns:a16="http://schemas.microsoft.com/office/drawing/2014/main" id="{2A6A5150-818B-42B7-9E9D-F7282E81467C}"/>
              </a:ext>
            </a:extLst>
          </p:cNvPr>
          <p:cNvSpPr>
            <a:spLocks noGrp="1"/>
          </p:cNvSpPr>
          <p:nvPr>
            <p:ph idx="1"/>
          </p:nvPr>
        </p:nvSpPr>
        <p:spPr>
          <a:xfrm>
            <a:off x="-36512" y="908721"/>
            <a:ext cx="9180512" cy="5949279"/>
          </a:xfrm>
        </p:spPr>
        <p:txBody>
          <a:bodyPr/>
          <a:lstStyle/>
          <a:p>
            <a:endParaRPr lang="en-AU" dirty="0"/>
          </a:p>
          <a:p>
            <a:endParaRPr lang="en-AU" dirty="0"/>
          </a:p>
          <a:p>
            <a:endParaRPr lang="en-AU" dirty="0"/>
          </a:p>
          <a:p>
            <a:endParaRPr lang="en-AU" dirty="0"/>
          </a:p>
          <a:p>
            <a:endParaRPr lang="en-AU" dirty="0"/>
          </a:p>
          <a:p>
            <a:endParaRPr lang="en-AU" dirty="0"/>
          </a:p>
          <a:p>
            <a:r>
              <a:rPr lang="en-AU" sz="3000" dirty="0">
                <a:solidFill>
                  <a:srgbClr val="FF0000"/>
                </a:solidFill>
              </a:rPr>
              <a:t>Observed wage</a:t>
            </a:r>
            <a:r>
              <a:rPr lang="en-AU" sz="3000" dirty="0"/>
              <a:t> grows rapidly over first half of life-cycle, but hours grow slowly → </a:t>
            </a:r>
            <a:r>
              <a:rPr lang="en-AU" sz="3000" u="sng" dirty="0"/>
              <a:t>Inelastic</a:t>
            </a:r>
            <a:r>
              <a:rPr lang="en-AU" sz="3000" dirty="0"/>
              <a:t> </a:t>
            </a:r>
            <a:r>
              <a:rPr lang="en-AU" sz="3000" dirty="0" err="1"/>
              <a:t>labor</a:t>
            </a:r>
            <a:r>
              <a:rPr lang="en-AU" sz="3000" dirty="0"/>
              <a:t> supply</a:t>
            </a:r>
          </a:p>
          <a:p>
            <a:r>
              <a:rPr lang="en-AU" sz="3000" dirty="0">
                <a:solidFill>
                  <a:srgbClr val="FF0000"/>
                </a:solidFill>
              </a:rPr>
              <a:t>True wage</a:t>
            </a:r>
            <a:r>
              <a:rPr lang="en-AU" sz="3000" dirty="0"/>
              <a:t> and hours track closely, implying </a:t>
            </a:r>
            <a:r>
              <a:rPr lang="en-AU" sz="3000" u="sng" dirty="0"/>
              <a:t>elastic</a:t>
            </a:r>
            <a:r>
              <a:rPr lang="en-AU" sz="3000" dirty="0"/>
              <a:t> </a:t>
            </a:r>
            <a:r>
              <a:rPr lang="en-AU" sz="3000" dirty="0" err="1"/>
              <a:t>labor</a:t>
            </a:r>
            <a:r>
              <a:rPr lang="en-AU" sz="3000" dirty="0"/>
              <a:t> supply – </a:t>
            </a:r>
            <a:r>
              <a:rPr lang="en-AU" sz="2400" dirty="0"/>
              <a:t>Note: Same basic story as Learning-by-Doing (LBD) model</a:t>
            </a:r>
          </a:p>
        </p:txBody>
      </p:sp>
      <p:grpSp>
        <p:nvGrpSpPr>
          <p:cNvPr id="4" name="Group 3">
            <a:extLst>
              <a:ext uri="{FF2B5EF4-FFF2-40B4-BE49-F238E27FC236}">
                <a16:creationId xmlns:a16="http://schemas.microsoft.com/office/drawing/2014/main" id="{E3C88BB2-3DAD-4287-98D9-A35BA39FF23D}"/>
              </a:ext>
            </a:extLst>
          </p:cNvPr>
          <p:cNvGrpSpPr>
            <a:grpSpLocks noChangeAspect="1"/>
          </p:cNvGrpSpPr>
          <p:nvPr/>
        </p:nvGrpSpPr>
        <p:grpSpPr bwMode="auto">
          <a:xfrm>
            <a:off x="251520" y="734741"/>
            <a:ext cx="8887972" cy="3888431"/>
            <a:chOff x="4718" y="720"/>
            <a:chExt cx="2387" cy="1440"/>
          </a:xfrm>
        </p:grpSpPr>
        <p:sp>
          <p:nvSpPr>
            <p:cNvPr id="5" name="AutoShape 6">
              <a:extLst>
                <a:ext uri="{FF2B5EF4-FFF2-40B4-BE49-F238E27FC236}">
                  <a16:creationId xmlns:a16="http://schemas.microsoft.com/office/drawing/2014/main" id="{F9EEF37B-98B2-473E-9089-DF009F9D31D7}"/>
                </a:ext>
              </a:extLst>
            </p:cNvPr>
            <p:cNvSpPr>
              <a:spLocks noChangeAspect="1" noChangeArrowheads="1" noTextEdit="1"/>
            </p:cNvSpPr>
            <p:nvPr/>
          </p:nvSpPr>
          <p:spPr bwMode="auto">
            <a:xfrm>
              <a:off x="4718" y="720"/>
              <a:ext cx="2340" cy="1440"/>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a:p>
          </p:txBody>
        </p:sp>
        <p:cxnSp>
          <p:nvCxnSpPr>
            <p:cNvPr id="6" name="Line 7">
              <a:extLst>
                <a:ext uri="{FF2B5EF4-FFF2-40B4-BE49-F238E27FC236}">
                  <a16:creationId xmlns:a16="http://schemas.microsoft.com/office/drawing/2014/main" id="{D5D26EAA-0A0E-4D84-9AD7-559D042D6A59}"/>
                </a:ext>
              </a:extLst>
            </p:cNvPr>
            <p:cNvCxnSpPr/>
            <p:nvPr/>
          </p:nvCxnSpPr>
          <p:spPr bwMode="auto">
            <a:xfrm>
              <a:off x="5158" y="912"/>
              <a:ext cx="1" cy="1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8">
              <a:extLst>
                <a:ext uri="{FF2B5EF4-FFF2-40B4-BE49-F238E27FC236}">
                  <a16:creationId xmlns:a16="http://schemas.microsoft.com/office/drawing/2014/main" id="{0EE53954-8650-430E-BB42-F5CE68E4A323}"/>
                </a:ext>
              </a:extLst>
            </p:cNvPr>
            <p:cNvCxnSpPr/>
            <p:nvPr/>
          </p:nvCxnSpPr>
          <p:spPr bwMode="auto">
            <a:xfrm>
              <a:off x="5158" y="2016"/>
              <a:ext cx="126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Freeform 9">
              <a:extLst>
                <a:ext uri="{FF2B5EF4-FFF2-40B4-BE49-F238E27FC236}">
                  <a16:creationId xmlns:a16="http://schemas.microsoft.com/office/drawing/2014/main" id="{5E137CD5-1D49-47D5-8077-C257FD817CE6}"/>
                </a:ext>
              </a:extLst>
            </p:cNvPr>
            <p:cNvSpPr>
              <a:spLocks/>
            </p:cNvSpPr>
            <p:nvPr/>
          </p:nvSpPr>
          <p:spPr bwMode="auto">
            <a:xfrm>
              <a:off x="5158" y="1152"/>
              <a:ext cx="1076" cy="485"/>
            </a:xfrm>
            <a:custGeom>
              <a:avLst/>
              <a:gdLst>
                <a:gd name="T0" fmla="*/ 0 w 4140"/>
                <a:gd name="T1" fmla="*/ 2520 h 2520"/>
                <a:gd name="T2" fmla="*/ 2340 w 4140"/>
                <a:gd name="T3" fmla="*/ 180 h 2520"/>
                <a:gd name="T4" fmla="*/ 4140 w 4140"/>
                <a:gd name="T5" fmla="*/ 1440 h 2520"/>
              </a:gdLst>
              <a:ahLst/>
              <a:cxnLst>
                <a:cxn ang="0">
                  <a:pos x="T0" y="T1"/>
                </a:cxn>
                <a:cxn ang="0">
                  <a:pos x="T2" y="T3"/>
                </a:cxn>
                <a:cxn ang="0">
                  <a:pos x="T4" y="T5"/>
                </a:cxn>
              </a:cxnLst>
              <a:rect l="0" t="0" r="r" b="b"/>
              <a:pathLst>
                <a:path w="4140" h="2520">
                  <a:moveTo>
                    <a:pt x="0" y="2520"/>
                  </a:moveTo>
                  <a:cubicBezTo>
                    <a:pt x="825" y="1440"/>
                    <a:pt x="1650" y="360"/>
                    <a:pt x="2340" y="180"/>
                  </a:cubicBezTo>
                  <a:cubicBezTo>
                    <a:pt x="3030" y="0"/>
                    <a:pt x="3585" y="720"/>
                    <a:pt x="4140" y="1440"/>
                  </a:cubicBezTo>
                </a:path>
              </a:pathLst>
            </a:custGeom>
            <a:noFill/>
            <a:ln w="25400" cap="flat">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b="1" dirty="0"/>
            </a:p>
          </p:txBody>
        </p:sp>
        <p:sp>
          <p:nvSpPr>
            <p:cNvPr id="9" name="Freeform 10">
              <a:extLst>
                <a:ext uri="{FF2B5EF4-FFF2-40B4-BE49-F238E27FC236}">
                  <a16:creationId xmlns:a16="http://schemas.microsoft.com/office/drawing/2014/main" id="{2E41735A-9605-4608-AD7C-D01F1BEC68EB}"/>
                </a:ext>
              </a:extLst>
            </p:cNvPr>
            <p:cNvSpPr>
              <a:spLocks/>
            </p:cNvSpPr>
            <p:nvPr/>
          </p:nvSpPr>
          <p:spPr bwMode="auto">
            <a:xfrm>
              <a:off x="5158" y="1632"/>
              <a:ext cx="1030" cy="384"/>
            </a:xfrm>
            <a:custGeom>
              <a:avLst/>
              <a:gdLst>
                <a:gd name="T0" fmla="*/ 0 w 3960"/>
                <a:gd name="T1" fmla="*/ 0 h 1980"/>
                <a:gd name="T2" fmla="*/ 1620 w 3960"/>
                <a:gd name="T3" fmla="*/ 1440 h 1980"/>
                <a:gd name="T4" fmla="*/ 3960 w 3960"/>
                <a:gd name="T5" fmla="*/ 1980 h 1980"/>
              </a:gdLst>
              <a:ahLst/>
              <a:cxnLst>
                <a:cxn ang="0">
                  <a:pos x="T0" y="T1"/>
                </a:cxn>
                <a:cxn ang="0">
                  <a:pos x="T2" y="T3"/>
                </a:cxn>
                <a:cxn ang="0">
                  <a:pos x="T4" y="T5"/>
                </a:cxn>
              </a:cxnLst>
              <a:rect l="0" t="0" r="r" b="b"/>
              <a:pathLst>
                <a:path w="3960" h="1980">
                  <a:moveTo>
                    <a:pt x="0" y="0"/>
                  </a:moveTo>
                  <a:cubicBezTo>
                    <a:pt x="480" y="555"/>
                    <a:pt x="960" y="1110"/>
                    <a:pt x="1620" y="1440"/>
                  </a:cubicBezTo>
                  <a:cubicBezTo>
                    <a:pt x="2280" y="1770"/>
                    <a:pt x="3570" y="1890"/>
                    <a:pt x="3960" y="1980"/>
                  </a:cubicBezTo>
                </a:path>
              </a:pathLst>
            </a:custGeom>
            <a:noFill/>
            <a:ln w="19050" cap="flat">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0" name="Freeform 11">
              <a:extLst>
                <a:ext uri="{FF2B5EF4-FFF2-40B4-BE49-F238E27FC236}">
                  <a16:creationId xmlns:a16="http://schemas.microsoft.com/office/drawing/2014/main" id="{CCECB7A5-EF39-41F0-B4B5-E4D845F0DE92}"/>
                </a:ext>
              </a:extLst>
            </p:cNvPr>
            <p:cNvSpPr>
              <a:spLocks/>
            </p:cNvSpPr>
            <p:nvPr/>
          </p:nvSpPr>
          <p:spPr bwMode="auto">
            <a:xfrm>
              <a:off x="5158" y="1072"/>
              <a:ext cx="1076" cy="352"/>
            </a:xfrm>
            <a:custGeom>
              <a:avLst/>
              <a:gdLst>
                <a:gd name="T0" fmla="*/ 4140 w 4140"/>
                <a:gd name="T1" fmla="*/ 1770 h 1770"/>
                <a:gd name="T2" fmla="*/ 2340 w 4140"/>
                <a:gd name="T3" fmla="*/ 150 h 1770"/>
                <a:gd name="T4" fmla="*/ 0 w 4140"/>
                <a:gd name="T5" fmla="*/ 870 h 1770"/>
              </a:gdLst>
              <a:ahLst/>
              <a:cxnLst>
                <a:cxn ang="0">
                  <a:pos x="T0" y="T1"/>
                </a:cxn>
                <a:cxn ang="0">
                  <a:pos x="T2" y="T3"/>
                </a:cxn>
                <a:cxn ang="0">
                  <a:pos x="T4" y="T5"/>
                </a:cxn>
              </a:cxnLst>
              <a:rect l="0" t="0" r="r" b="b"/>
              <a:pathLst>
                <a:path w="4140" h="1770">
                  <a:moveTo>
                    <a:pt x="4140" y="1770"/>
                  </a:moveTo>
                  <a:cubicBezTo>
                    <a:pt x="3585" y="1035"/>
                    <a:pt x="3030" y="300"/>
                    <a:pt x="2340" y="150"/>
                  </a:cubicBezTo>
                  <a:cubicBezTo>
                    <a:pt x="1650" y="0"/>
                    <a:pt x="390" y="750"/>
                    <a:pt x="0" y="870"/>
                  </a:cubicBezTo>
                </a:path>
              </a:pathLst>
            </a:custGeom>
            <a:noFill/>
            <a:ln w="15875" cap="flat">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solidFill>
                  <a:srgbClr val="FF0000"/>
                </a:solidFill>
              </a:endParaRPr>
            </a:p>
          </p:txBody>
        </p:sp>
        <p:sp>
          <p:nvSpPr>
            <p:cNvPr id="11" name="Freeform 12">
              <a:extLst>
                <a:ext uri="{FF2B5EF4-FFF2-40B4-BE49-F238E27FC236}">
                  <a16:creationId xmlns:a16="http://schemas.microsoft.com/office/drawing/2014/main" id="{8EB3A6E7-71F5-41B0-93C8-B180EF0BF8CC}"/>
                </a:ext>
              </a:extLst>
            </p:cNvPr>
            <p:cNvSpPr>
              <a:spLocks/>
            </p:cNvSpPr>
            <p:nvPr/>
          </p:nvSpPr>
          <p:spPr bwMode="auto">
            <a:xfrm>
              <a:off x="5158" y="1264"/>
              <a:ext cx="1076" cy="272"/>
            </a:xfrm>
            <a:custGeom>
              <a:avLst/>
              <a:gdLst>
                <a:gd name="T0" fmla="*/ 0 w 4140"/>
                <a:gd name="T1" fmla="*/ 660 h 1380"/>
                <a:gd name="T2" fmla="*/ 2520 w 4140"/>
                <a:gd name="T3" fmla="*/ 120 h 1380"/>
                <a:gd name="T4" fmla="*/ 4140 w 4140"/>
                <a:gd name="T5" fmla="*/ 1380 h 1380"/>
              </a:gdLst>
              <a:ahLst/>
              <a:cxnLst>
                <a:cxn ang="0">
                  <a:pos x="T0" y="T1"/>
                </a:cxn>
                <a:cxn ang="0">
                  <a:pos x="T2" y="T3"/>
                </a:cxn>
                <a:cxn ang="0">
                  <a:pos x="T4" y="T5"/>
                </a:cxn>
              </a:cxnLst>
              <a:rect l="0" t="0" r="r" b="b"/>
              <a:pathLst>
                <a:path w="4140" h="1380">
                  <a:moveTo>
                    <a:pt x="0" y="660"/>
                  </a:moveTo>
                  <a:cubicBezTo>
                    <a:pt x="915" y="330"/>
                    <a:pt x="1830" y="0"/>
                    <a:pt x="2520" y="120"/>
                  </a:cubicBezTo>
                  <a:cubicBezTo>
                    <a:pt x="3210" y="240"/>
                    <a:pt x="3870" y="1170"/>
                    <a:pt x="4140" y="138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2" name="Text Box 13">
              <a:extLst>
                <a:ext uri="{FF2B5EF4-FFF2-40B4-BE49-F238E27FC236}">
                  <a16:creationId xmlns:a16="http://schemas.microsoft.com/office/drawing/2014/main" id="{8C13D180-275A-4240-9769-FBE36B03A218}"/>
                </a:ext>
              </a:extLst>
            </p:cNvPr>
            <p:cNvSpPr txBox="1">
              <a:spLocks noChangeArrowheads="1"/>
            </p:cNvSpPr>
            <p:nvPr/>
          </p:nvSpPr>
          <p:spPr bwMode="auto">
            <a:xfrm>
              <a:off x="4971" y="768"/>
              <a:ext cx="5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Hours, Wage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Line 14">
              <a:extLst>
                <a:ext uri="{FF2B5EF4-FFF2-40B4-BE49-F238E27FC236}">
                  <a16:creationId xmlns:a16="http://schemas.microsoft.com/office/drawing/2014/main" id="{7ED87428-4509-49A8-8ADC-03202ABD13B1}"/>
                </a:ext>
              </a:extLst>
            </p:cNvPr>
            <p:cNvCxnSpPr/>
            <p:nvPr/>
          </p:nvCxnSpPr>
          <p:spPr bwMode="auto">
            <a:xfrm flipH="1">
              <a:off x="5626" y="1776"/>
              <a:ext cx="140"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4" name="Text Box 15">
                  <a:extLst>
                    <a:ext uri="{FF2B5EF4-FFF2-40B4-BE49-F238E27FC236}">
                      <a16:creationId xmlns:a16="http://schemas.microsoft.com/office/drawing/2014/main" id="{2D72B165-E37A-491C-B640-153488967183}"/>
                    </a:ext>
                  </a:extLst>
                </p:cNvPr>
                <p:cNvSpPr txBox="1">
                  <a:spLocks noChangeArrowheads="1"/>
                </p:cNvSpPr>
                <p:nvPr/>
              </p:nvSpPr>
              <p:spPr bwMode="auto">
                <a:xfrm>
                  <a:off x="5740" y="1680"/>
                  <a:ext cx="249" cy="1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AU" sz="2400" i="1" smtClean="0">
                                <a:effectLst/>
                                <a:latin typeface="Cambria Math" panose="02040503050406030204" pitchFamily="18" charset="0"/>
                                <a:cs typeface="Times New Roman" panose="02020603050405020304" pitchFamily="18" charset="0"/>
                              </a:rPr>
                            </m:ctrlPr>
                          </m:sSubPr>
                          <m:e>
                            <m:r>
                              <a:rPr lang="en-AU" sz="2400" b="0" i="1" smtClean="0">
                                <a:effectLst/>
                                <a:latin typeface="Cambria Math" panose="02040503050406030204" pitchFamily="18" charset="0"/>
                                <a:cs typeface="Times New Roman" panose="02020603050405020304" pitchFamily="18" charset="0"/>
                              </a:rPr>
                              <m:t>𝑖</m:t>
                            </m:r>
                          </m:e>
                          <m:sub>
                            <m:r>
                              <a:rPr lang="en-AU" sz="2400" b="0" i="1" smtClean="0">
                                <a:effectLst/>
                                <a:latin typeface="Cambria Math" panose="02040503050406030204" pitchFamily="18" charset="0"/>
                                <a:cs typeface="Times New Roman" panose="02020603050405020304" pitchFamily="18" charset="0"/>
                              </a:rPr>
                              <m:t>𝑡</m:t>
                            </m:r>
                          </m:sub>
                        </m:sSub>
                        <m:r>
                          <a:rPr lang="en-AU" sz="2400" b="0" i="1" smtClean="0">
                            <a:effectLst/>
                            <a:latin typeface="Cambria Math" panose="02040503050406030204" pitchFamily="18" charset="0"/>
                            <a:cs typeface="Times New Roman" panose="02020603050405020304" pitchFamily="18" charset="0"/>
                          </a:rPr>
                          <m:t>/</m:t>
                        </m:r>
                        <m:sSub>
                          <m:sSubPr>
                            <m:ctrlPr>
                              <a:rPr lang="en-AU" sz="2400" b="0" i="1" smtClean="0">
                                <a:effectLst/>
                                <a:latin typeface="Cambria Math" panose="02040503050406030204" pitchFamily="18" charset="0"/>
                                <a:cs typeface="Times New Roman" panose="02020603050405020304" pitchFamily="18" charset="0"/>
                              </a:rPr>
                            </m:ctrlPr>
                          </m:sSubPr>
                          <m:e>
                            <m:r>
                              <a:rPr lang="en-AU" sz="2400" b="0" i="1" smtClean="0">
                                <a:effectLst/>
                                <a:latin typeface="Cambria Math" panose="02040503050406030204" pitchFamily="18" charset="0"/>
                                <a:cs typeface="Times New Roman" panose="02020603050405020304" pitchFamily="18" charset="0"/>
                              </a:rPr>
                              <m:t>h</m:t>
                            </m:r>
                          </m:e>
                          <m:sub>
                            <m:r>
                              <a:rPr lang="en-AU" sz="2400" b="0" i="1" smtClean="0">
                                <a:effectLst/>
                                <a:latin typeface="Cambria Math" panose="02040503050406030204" pitchFamily="18" charset="0"/>
                                <a:cs typeface="Times New Roman" panose="02020603050405020304" pitchFamily="18" charset="0"/>
                              </a:rPr>
                              <m:t>𝑡</m:t>
                            </m:r>
                          </m:sub>
                        </m:sSub>
                      </m:oMath>
                    </m:oMathPara>
                  </a14:m>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 Box 15">
                  <a:extLst>
                    <a:ext uri="{FF2B5EF4-FFF2-40B4-BE49-F238E27FC236}">
                      <a16:creationId xmlns:a16="http://schemas.microsoft.com/office/drawing/2014/main" id="{2D72B165-E37A-491C-B640-153488967183}"/>
                    </a:ext>
                  </a:extLst>
                </p:cNvPr>
                <p:cNvSpPr txBox="1">
                  <a:spLocks noRot="1" noChangeAspect="1" noMove="1" noResize="1" noEditPoints="1" noAdjustHandles="1" noChangeArrowheads="1" noChangeShapeType="1" noTextEdit="1"/>
                </p:cNvSpPr>
                <p:nvPr/>
              </p:nvSpPr>
              <p:spPr bwMode="auto">
                <a:xfrm>
                  <a:off x="5740" y="1680"/>
                  <a:ext cx="249" cy="19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cxnSp>
          <p:nvCxnSpPr>
            <p:cNvPr id="15" name="Line 16">
              <a:extLst>
                <a:ext uri="{FF2B5EF4-FFF2-40B4-BE49-F238E27FC236}">
                  <a16:creationId xmlns:a16="http://schemas.microsoft.com/office/drawing/2014/main" id="{F8BA9C12-E79F-4EC4-8B34-C48CF965B4F2}"/>
                </a:ext>
              </a:extLst>
            </p:cNvPr>
            <p:cNvCxnSpPr>
              <a:cxnSpLocks/>
            </p:cNvCxnSpPr>
            <p:nvPr/>
          </p:nvCxnSpPr>
          <p:spPr bwMode="auto">
            <a:xfrm flipH="1" flipV="1">
              <a:off x="6014" y="1424"/>
              <a:ext cx="80" cy="2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6" name="Text Box 17">
                  <a:extLst>
                    <a:ext uri="{FF2B5EF4-FFF2-40B4-BE49-F238E27FC236}">
                      <a16:creationId xmlns:a16="http://schemas.microsoft.com/office/drawing/2014/main" id="{29A10E49-B3E5-4A0B-B5F8-CFC196F6184F}"/>
                    </a:ext>
                  </a:extLst>
                </p:cNvPr>
                <p:cNvSpPr txBox="1">
                  <a:spLocks noChangeArrowheads="1"/>
                </p:cNvSpPr>
                <p:nvPr/>
              </p:nvSpPr>
              <p:spPr bwMode="auto">
                <a:xfrm>
                  <a:off x="6066" y="1600"/>
                  <a:ext cx="1039" cy="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Total Hours at work  = </a:t>
                  </a:r>
                  <a:r>
                    <a:rPr lang="en-US" sz="2400" i="1" dirty="0" err="1">
                      <a:latin typeface="Calibri" panose="020F0502020204030204" pitchFamily="34" charset="0"/>
                      <a:ea typeface="Calibri" panose="020F0502020204030204" pitchFamily="34" charset="0"/>
                      <a:cs typeface="Times New Roman" panose="02020603050405020304" pitchFamily="18" charset="0"/>
                    </a:rPr>
                    <a:t>h</a:t>
                  </a:r>
                  <a:r>
                    <a:rPr lang="en-US" sz="2400" i="1" baseline="-25000" dirty="0" err="1">
                      <a:latin typeface="Calibri" panose="020F0502020204030204" pitchFamily="34" charset="0"/>
                      <a:ea typeface="Calibri" panose="020F0502020204030204" pitchFamily="34" charset="0"/>
                      <a:cs typeface="Times New Roman" panose="02020603050405020304" pitchFamily="18" charset="0"/>
                    </a:rPr>
                    <a:t>t</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AU" sz="2400" i="1">
                              <a:latin typeface="Cambria Math" panose="02040503050406030204" pitchFamily="18" charset="0"/>
                              <a:cs typeface="Times New Roman" panose="02020603050405020304" pitchFamily="18" charset="0"/>
                            </a:rPr>
                          </m:ctrlPr>
                        </m:sSubPr>
                        <m:e>
                          <m:r>
                            <a:rPr lang="en-AU" sz="2400" i="1">
                              <a:latin typeface="Cambria Math" panose="02040503050406030204" pitchFamily="18" charset="0"/>
                              <a:cs typeface="Times New Roman" panose="02020603050405020304" pitchFamily="18" charset="0"/>
                            </a:rPr>
                            <m:t>𝑖</m:t>
                          </m:r>
                        </m:e>
                        <m:sub>
                          <m:r>
                            <a:rPr lang="en-AU" sz="2400" i="1">
                              <a:latin typeface="Cambria Math" panose="02040503050406030204" pitchFamily="18" charset="0"/>
                              <a:cs typeface="Times New Roman" panose="02020603050405020304" pitchFamily="18" charset="0"/>
                            </a:rPr>
                            <m:t>𝑡</m:t>
                          </m:r>
                        </m:sub>
                      </m:sSub>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 Box 17">
                  <a:extLst>
                    <a:ext uri="{FF2B5EF4-FFF2-40B4-BE49-F238E27FC236}">
                      <a16:creationId xmlns:a16="http://schemas.microsoft.com/office/drawing/2014/main" id="{29A10E49-B3E5-4A0B-B5F8-CFC196F6184F}"/>
                    </a:ext>
                  </a:extLst>
                </p:cNvPr>
                <p:cNvSpPr txBox="1">
                  <a:spLocks noRot="1" noChangeAspect="1" noMove="1" noResize="1" noEditPoints="1" noAdjustHandles="1" noChangeArrowheads="1" noChangeShapeType="1" noTextEdit="1"/>
                </p:cNvSpPr>
                <p:nvPr/>
              </p:nvSpPr>
              <p:spPr bwMode="auto">
                <a:xfrm>
                  <a:off x="6066" y="1600"/>
                  <a:ext cx="1039" cy="192"/>
                </a:xfrm>
                <a:prstGeom prst="rect">
                  <a:avLst/>
                </a:prstGeom>
                <a:blipFill>
                  <a:blip r:embed="rId3"/>
                  <a:stretch>
                    <a:fillRect l="-2524" t="-3529" b="-21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cxnSp>
          <p:nvCxnSpPr>
            <p:cNvPr id="17" name="Line 18">
              <a:extLst>
                <a:ext uri="{FF2B5EF4-FFF2-40B4-BE49-F238E27FC236}">
                  <a16:creationId xmlns:a16="http://schemas.microsoft.com/office/drawing/2014/main" id="{DD28B932-CA51-4E66-8F7E-596E9480960F}"/>
                </a:ext>
              </a:extLst>
            </p:cNvPr>
            <p:cNvCxnSpPr>
              <a:cxnSpLocks/>
            </p:cNvCxnSpPr>
            <p:nvPr/>
          </p:nvCxnSpPr>
          <p:spPr bwMode="auto">
            <a:xfrm flipH="1">
              <a:off x="5801" y="933"/>
              <a:ext cx="106" cy="1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8" name="Text Box 19">
                  <a:extLst>
                    <a:ext uri="{FF2B5EF4-FFF2-40B4-BE49-F238E27FC236}">
                      <a16:creationId xmlns:a16="http://schemas.microsoft.com/office/drawing/2014/main" id="{C1F0E37F-DA43-4822-A36F-7AC1B3C4B776}"/>
                    </a:ext>
                  </a:extLst>
                </p:cNvPr>
                <p:cNvSpPr txBox="1">
                  <a:spLocks noChangeArrowheads="1"/>
                </p:cNvSpPr>
                <p:nvPr/>
              </p:nvSpPr>
              <p:spPr bwMode="auto">
                <a:xfrm>
                  <a:off x="5902" y="764"/>
                  <a:ext cx="1156" cy="2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True Wage =</a:t>
                  </a:r>
                  <a:r>
                    <a:rPr lang="en-AU" sz="2400" dirty="0">
                      <a:solidFill>
                        <a:srgbClr val="000000"/>
                      </a:solidFill>
                    </a:rPr>
                    <a:t> </a:t>
                  </a:r>
                  <a14:m>
                    <m:oMath xmlns:m="http://schemas.openxmlformats.org/officeDocument/2006/math">
                      <m:sSub>
                        <m:sSubPr>
                          <m:ctrlPr>
                            <a:rPr lang="en-AU" sz="2400" i="1">
                              <a:solidFill>
                                <a:srgbClr val="000000"/>
                              </a:solidFill>
                              <a:latin typeface="Cambria Math" panose="02040503050406030204" pitchFamily="18" charset="0"/>
                            </a:rPr>
                          </m:ctrlPr>
                        </m:sSubPr>
                        <m:e>
                          <m:r>
                            <a:rPr lang="en-AU" sz="2400" i="1">
                              <a:solidFill>
                                <a:srgbClr val="000000"/>
                              </a:solidFill>
                              <a:latin typeface="Cambria Math" panose="02040503050406030204" pitchFamily="18" charset="0"/>
                            </a:rPr>
                            <m:t>𝑤</m:t>
                          </m:r>
                        </m:e>
                        <m:sub>
                          <m:r>
                            <a:rPr lang="en-AU" sz="2400" i="1">
                              <a:solidFill>
                                <a:srgbClr val="000000"/>
                              </a:solidFill>
                              <a:latin typeface="Cambria Math" panose="02040503050406030204" pitchFamily="18" charset="0"/>
                            </a:rPr>
                            <m:t>𝑡</m:t>
                          </m:r>
                        </m:sub>
                      </m:sSub>
                      <m:sSubSup>
                        <m:sSubSupPr>
                          <m:ctrlPr>
                            <a:rPr lang="en-AU" sz="2400" b="1" i="1">
                              <a:solidFill>
                                <a:srgbClr val="FF0000"/>
                              </a:solidFill>
                              <a:latin typeface="Cambria Math" panose="02040503050406030204" pitchFamily="18" charset="0"/>
                            </a:rPr>
                          </m:ctrlPr>
                        </m:sSubSupPr>
                        <m:e>
                          <m:r>
                            <a:rPr lang="en-AU" sz="2400" b="1" i="1">
                              <a:latin typeface="Cambria Math" panose="02040503050406030204" pitchFamily="18" charset="0"/>
                            </a:rPr>
                            <m:t>=</m:t>
                          </m:r>
                          <m:r>
                            <a:rPr lang="en-AU" sz="2400" b="1" i="1">
                              <a:solidFill>
                                <a:srgbClr val="FF0000"/>
                              </a:solidFill>
                              <a:latin typeface="Cambria Math" panose="02040503050406030204" pitchFamily="18" charset="0"/>
                            </a:rPr>
                            <m:t> </m:t>
                          </m:r>
                          <m:r>
                            <a:rPr lang="en-AU" sz="2400" b="1" i="1">
                              <a:solidFill>
                                <a:srgbClr val="FF0000"/>
                              </a:solidFill>
                              <a:latin typeface="Cambria Math" panose="02040503050406030204" pitchFamily="18" charset="0"/>
                            </a:rPr>
                            <m:t>𝒘</m:t>
                          </m:r>
                        </m:e>
                        <m:sub>
                          <m:r>
                            <a:rPr lang="en-AU" sz="2400" b="1" i="1">
                              <a:solidFill>
                                <a:srgbClr val="FF0000"/>
                              </a:solidFill>
                              <a:latin typeface="Cambria Math" panose="02040503050406030204" pitchFamily="18" charset="0"/>
                            </a:rPr>
                            <m:t>𝒕</m:t>
                          </m:r>
                        </m:sub>
                        <m:sup>
                          <m:r>
                            <a:rPr lang="en-AU" sz="2400" b="1" i="1">
                              <a:solidFill>
                                <a:srgbClr val="FF0000"/>
                              </a:solidFill>
                              <a:latin typeface="Cambria Math" panose="02040503050406030204" pitchFamily="18" charset="0"/>
                            </a:rPr>
                            <m:t>𝒐</m:t>
                          </m:r>
                        </m:sup>
                      </m:sSubSup>
                      <m:r>
                        <a:rPr lang="en-AU" sz="2400" b="1" i="1">
                          <a:solidFill>
                            <a:srgbClr val="0070C0"/>
                          </a:solidFill>
                          <a:latin typeface="Cambria Math" panose="02040503050406030204" pitchFamily="18" charset="0"/>
                        </a:rPr>
                        <m:t>+</m:t>
                      </m:r>
                      <m:sSubSup>
                        <m:sSubSupPr>
                          <m:ctrlPr>
                            <a:rPr lang="en-AU" sz="2400" b="1" i="1">
                              <a:solidFill>
                                <a:srgbClr val="0070C0"/>
                              </a:solidFill>
                              <a:latin typeface="Cambria Math" panose="02040503050406030204" pitchFamily="18" charset="0"/>
                            </a:rPr>
                          </m:ctrlPr>
                        </m:sSubSupPr>
                        <m:e>
                          <m:r>
                            <a:rPr lang="en-AU" sz="2400" b="1" i="1">
                              <a:solidFill>
                                <a:srgbClr val="0070C0"/>
                              </a:solidFill>
                              <a:latin typeface="Cambria Math" panose="02040503050406030204" pitchFamily="18" charset="0"/>
                            </a:rPr>
                            <m:t> </m:t>
                          </m:r>
                          <m:r>
                            <a:rPr lang="en-AU" sz="2400" b="1" i="1">
                              <a:solidFill>
                                <a:srgbClr val="0070C0"/>
                              </a:solidFill>
                              <a:latin typeface="Cambria Math" panose="02040503050406030204" pitchFamily="18" charset="0"/>
                            </a:rPr>
                            <m:t>𝒘</m:t>
                          </m:r>
                        </m:e>
                        <m:sub>
                          <m:r>
                            <a:rPr lang="en-AU" sz="2400" b="1" i="1">
                              <a:solidFill>
                                <a:srgbClr val="0070C0"/>
                              </a:solidFill>
                              <a:latin typeface="Cambria Math" panose="02040503050406030204" pitchFamily="18" charset="0"/>
                            </a:rPr>
                            <m:t>𝒕</m:t>
                          </m:r>
                        </m:sub>
                        <m:sup>
                          <m:r>
                            <a:rPr lang="en-AU" sz="2400" b="1" i="1">
                              <a:solidFill>
                                <a:srgbClr val="0070C0"/>
                              </a:solidFill>
                              <a:latin typeface="Cambria Math" panose="02040503050406030204" pitchFamily="18" charset="0"/>
                            </a:rPr>
                            <m:t>𝒐</m:t>
                          </m:r>
                        </m:sup>
                      </m:sSubSup>
                      <m:r>
                        <a:rPr lang="en-AU" sz="2400" b="1" i="1">
                          <a:solidFill>
                            <a:srgbClr val="0070C0"/>
                          </a:solidFill>
                          <a:latin typeface="Cambria Math" panose="02040503050406030204" pitchFamily="18" charset="0"/>
                        </a:rPr>
                        <m:t> </m:t>
                      </m:r>
                      <m:f>
                        <m:fPr>
                          <m:ctrlPr>
                            <a:rPr lang="en-AU" sz="2400" b="1" i="1">
                              <a:solidFill>
                                <a:srgbClr val="0070C0"/>
                              </a:solidFill>
                              <a:latin typeface="Cambria Math" panose="02040503050406030204" pitchFamily="18" charset="0"/>
                            </a:rPr>
                          </m:ctrlPr>
                        </m:fPr>
                        <m:num>
                          <m:sSub>
                            <m:sSubPr>
                              <m:ctrlPr>
                                <a:rPr lang="en-AU" sz="2400" b="1" i="1">
                                  <a:solidFill>
                                    <a:srgbClr val="0070C0"/>
                                  </a:solidFill>
                                  <a:latin typeface="Cambria Math" panose="02040503050406030204" pitchFamily="18" charset="0"/>
                                </a:rPr>
                              </m:ctrlPr>
                            </m:sSubPr>
                            <m:e>
                              <m:r>
                                <a:rPr lang="en-AU" sz="2400" b="1" i="1">
                                  <a:solidFill>
                                    <a:srgbClr val="0070C0"/>
                                  </a:solidFill>
                                  <a:latin typeface="Cambria Math" panose="02040503050406030204" pitchFamily="18" charset="0"/>
                                </a:rPr>
                                <m:t>𝒊</m:t>
                              </m:r>
                            </m:e>
                            <m:sub>
                              <m:r>
                                <a:rPr lang="en-AU" sz="2400" b="1" i="1">
                                  <a:solidFill>
                                    <a:srgbClr val="0070C0"/>
                                  </a:solidFill>
                                  <a:latin typeface="Cambria Math" panose="02040503050406030204" pitchFamily="18" charset="0"/>
                                </a:rPr>
                                <m:t>𝒕</m:t>
                              </m:r>
                            </m:sub>
                          </m:sSub>
                        </m:num>
                        <m:den>
                          <m:sSub>
                            <m:sSubPr>
                              <m:ctrlPr>
                                <a:rPr lang="en-AU" sz="2400" b="1" i="1">
                                  <a:solidFill>
                                    <a:srgbClr val="0070C0"/>
                                  </a:solidFill>
                                  <a:latin typeface="Cambria Math" panose="02040503050406030204" pitchFamily="18" charset="0"/>
                                </a:rPr>
                              </m:ctrlPr>
                            </m:sSubPr>
                            <m:e>
                              <m:r>
                                <a:rPr lang="en-AU" sz="2400" b="1" i="1">
                                  <a:solidFill>
                                    <a:srgbClr val="0070C0"/>
                                  </a:solidFill>
                                  <a:latin typeface="Cambria Math" panose="02040503050406030204" pitchFamily="18" charset="0"/>
                                </a:rPr>
                                <m:t>𝒉</m:t>
                              </m:r>
                            </m:e>
                            <m:sub>
                              <m:r>
                                <a:rPr lang="en-AU" sz="2400" b="1" i="1">
                                  <a:solidFill>
                                    <a:srgbClr val="0070C0"/>
                                  </a:solidFill>
                                  <a:latin typeface="Cambria Math" panose="02040503050406030204" pitchFamily="18" charset="0"/>
                                </a:rPr>
                                <m:t>𝒕</m:t>
                              </m:r>
                            </m:sub>
                          </m:sSub>
                        </m:den>
                      </m:f>
                    </m:oMath>
                  </a14:m>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 Box 19">
                  <a:extLst>
                    <a:ext uri="{FF2B5EF4-FFF2-40B4-BE49-F238E27FC236}">
                      <a16:creationId xmlns:a16="http://schemas.microsoft.com/office/drawing/2014/main" id="{C1F0E37F-DA43-4822-A36F-7AC1B3C4B776}"/>
                    </a:ext>
                  </a:extLst>
                </p:cNvPr>
                <p:cNvSpPr txBox="1">
                  <a:spLocks noRot="1" noChangeAspect="1" noMove="1" noResize="1" noEditPoints="1" noAdjustHandles="1" noChangeArrowheads="1" noChangeShapeType="1" noTextEdit="1"/>
                </p:cNvSpPr>
                <p:nvPr/>
              </p:nvSpPr>
              <p:spPr bwMode="auto">
                <a:xfrm>
                  <a:off x="5902" y="764"/>
                  <a:ext cx="1156" cy="244"/>
                </a:xfrm>
                <a:prstGeom prst="rect">
                  <a:avLst/>
                </a:prstGeom>
                <a:blipFill>
                  <a:blip r:embed="rId4"/>
                  <a:stretch>
                    <a:fillRect l="-2122" b="-175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cxnSp>
          <p:nvCxnSpPr>
            <p:cNvPr id="19" name="Line 20">
              <a:extLst>
                <a:ext uri="{FF2B5EF4-FFF2-40B4-BE49-F238E27FC236}">
                  <a16:creationId xmlns:a16="http://schemas.microsoft.com/office/drawing/2014/main" id="{B46B840F-D158-4226-B437-8D674C3D0A6F}"/>
                </a:ext>
              </a:extLst>
            </p:cNvPr>
            <p:cNvCxnSpPr/>
            <p:nvPr/>
          </p:nvCxnSpPr>
          <p:spPr bwMode="auto">
            <a:xfrm flipH="1">
              <a:off x="5907" y="1104"/>
              <a:ext cx="187"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0" name="Text Box 21">
                  <a:extLst>
                    <a:ext uri="{FF2B5EF4-FFF2-40B4-BE49-F238E27FC236}">
                      <a16:creationId xmlns:a16="http://schemas.microsoft.com/office/drawing/2014/main" id="{39D05B49-DF13-463C-A1E2-7D41C12C9ADD}"/>
                    </a:ext>
                  </a:extLst>
                </p:cNvPr>
                <p:cNvSpPr txBox="1">
                  <a:spLocks noChangeArrowheads="1"/>
                </p:cNvSpPr>
                <p:nvPr/>
              </p:nvSpPr>
              <p:spPr bwMode="auto">
                <a:xfrm>
                  <a:off x="6094" y="1024"/>
                  <a:ext cx="798" cy="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Observed Wage =</a:t>
                  </a:r>
                  <a14:m>
                    <m:oMath xmlns:m="http://schemas.openxmlformats.org/officeDocument/2006/math">
                      <m:sSubSup>
                        <m:sSubSupPr>
                          <m:ctrlPr>
                            <a:rPr lang="en-US" sz="2400" i="1" smtClean="0">
                              <a:effectLst/>
                              <a:latin typeface="Cambria Math" panose="02040503050406030204" pitchFamily="18" charset="0"/>
                              <a:cs typeface="Times New Roman" panose="02020603050405020304" pitchFamily="18" charset="0"/>
                            </a:rPr>
                          </m:ctrlPr>
                        </m:sSubSupPr>
                        <m:e>
                          <m:r>
                            <a:rPr lang="en-AU" sz="2400" b="0" i="1" smtClean="0">
                              <a:effectLst/>
                              <a:latin typeface="Cambria Math" panose="02040503050406030204" pitchFamily="18" charset="0"/>
                              <a:cs typeface="Times New Roman" panose="02020603050405020304" pitchFamily="18" charset="0"/>
                            </a:rPr>
                            <m:t> </m:t>
                          </m:r>
                          <m:r>
                            <a:rPr lang="en-AU" sz="2400" b="0" i="1" smtClean="0">
                              <a:effectLst/>
                              <a:latin typeface="Cambria Math" panose="02040503050406030204" pitchFamily="18" charset="0"/>
                              <a:cs typeface="Times New Roman" panose="02020603050405020304" pitchFamily="18" charset="0"/>
                            </a:rPr>
                            <m:t>𝑤</m:t>
                          </m:r>
                        </m:e>
                        <m:sub>
                          <m:r>
                            <a:rPr lang="en-AU" sz="2400" b="0" i="1" smtClean="0">
                              <a:effectLst/>
                              <a:latin typeface="Cambria Math" panose="02040503050406030204" pitchFamily="18" charset="0"/>
                              <a:cs typeface="Times New Roman" panose="02020603050405020304" pitchFamily="18" charset="0"/>
                            </a:rPr>
                            <m:t>𝑡</m:t>
                          </m:r>
                        </m:sub>
                        <m:sup>
                          <m:r>
                            <a:rPr lang="en-AU" sz="2400" b="0" i="1" smtClean="0">
                              <a:effectLst/>
                              <a:latin typeface="Cambria Math" panose="02040503050406030204" pitchFamily="18" charset="0"/>
                              <a:cs typeface="Times New Roman" panose="02020603050405020304" pitchFamily="18" charset="0"/>
                            </a:rPr>
                            <m:t>𝑜</m:t>
                          </m:r>
                        </m:sup>
                      </m:sSubSup>
                    </m:oMath>
                  </a14:m>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 Box 21">
                  <a:extLst>
                    <a:ext uri="{FF2B5EF4-FFF2-40B4-BE49-F238E27FC236}">
                      <a16:creationId xmlns:a16="http://schemas.microsoft.com/office/drawing/2014/main" id="{39D05B49-DF13-463C-A1E2-7D41C12C9ADD}"/>
                    </a:ext>
                  </a:extLst>
                </p:cNvPr>
                <p:cNvSpPr txBox="1">
                  <a:spLocks noRot="1" noChangeAspect="1" noMove="1" noResize="1" noEditPoints="1" noAdjustHandles="1" noChangeArrowheads="1" noChangeShapeType="1" noTextEdit="1"/>
                </p:cNvSpPr>
                <p:nvPr/>
              </p:nvSpPr>
              <p:spPr bwMode="auto">
                <a:xfrm>
                  <a:off x="6094" y="1024"/>
                  <a:ext cx="798" cy="176"/>
                </a:xfrm>
                <a:prstGeom prst="rect">
                  <a:avLst/>
                </a:prstGeom>
                <a:blipFill>
                  <a:blip r:embed="rId5"/>
                  <a:stretch>
                    <a:fillRect l="-3285" t="-3846" b="-320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grpSp>
      <p:sp>
        <p:nvSpPr>
          <p:cNvPr id="27" name="TextBox 26">
            <a:extLst>
              <a:ext uri="{FF2B5EF4-FFF2-40B4-BE49-F238E27FC236}">
                <a16:creationId xmlns:a16="http://schemas.microsoft.com/office/drawing/2014/main" id="{CA3A0606-1784-41A8-9942-E051087570D8}"/>
              </a:ext>
            </a:extLst>
          </p:cNvPr>
          <p:cNvSpPr txBox="1"/>
          <p:nvPr/>
        </p:nvSpPr>
        <p:spPr>
          <a:xfrm>
            <a:off x="6596348" y="3949257"/>
            <a:ext cx="844803" cy="430887"/>
          </a:xfrm>
          <a:prstGeom prst="rect">
            <a:avLst/>
          </a:prstGeom>
          <a:noFill/>
        </p:spPr>
        <p:txBody>
          <a:bodyPr wrap="square" rtlCol="0">
            <a:spAutoFit/>
          </a:bodyPr>
          <a:lstStyle/>
          <a:p>
            <a:r>
              <a:rPr lang="en-AU" sz="2200" dirty="0"/>
              <a:t>Age</a:t>
            </a:r>
          </a:p>
        </p:txBody>
      </p:sp>
    </p:spTree>
    <p:extLst>
      <p:ext uri="{BB962C8B-B14F-4D97-AF65-F5344CB8AC3E}">
        <p14:creationId xmlns:p14="http://schemas.microsoft.com/office/powerpoint/2010/main" val="3845724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CED8-2A87-42A8-9FF6-3AB013B737C9}"/>
              </a:ext>
            </a:extLst>
          </p:cNvPr>
          <p:cNvSpPr>
            <a:spLocks noGrp="1"/>
          </p:cNvSpPr>
          <p:nvPr>
            <p:ph type="title"/>
          </p:nvPr>
        </p:nvSpPr>
        <p:spPr>
          <a:xfrm>
            <a:off x="251520" y="0"/>
            <a:ext cx="8640960" cy="764704"/>
          </a:xfrm>
        </p:spPr>
        <p:txBody>
          <a:bodyPr/>
          <a:lstStyle/>
          <a:p>
            <a:r>
              <a:rPr lang="en-AU" dirty="0"/>
              <a:t>The on-the-job training (OJT)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53E36C-F48E-428B-AF4B-C855AE5C76EE}"/>
                  </a:ext>
                </a:extLst>
              </p:cNvPr>
              <p:cNvSpPr>
                <a:spLocks noGrp="1"/>
              </p:cNvSpPr>
              <p:nvPr>
                <p:ph idx="1"/>
              </p:nvPr>
            </p:nvSpPr>
            <p:spPr>
              <a:xfrm>
                <a:off x="0" y="764704"/>
                <a:ext cx="9144000" cy="6093296"/>
              </a:xfrm>
            </p:spPr>
            <p:txBody>
              <a:bodyPr/>
              <a:lstStyle/>
              <a:p>
                <a:r>
                  <a:rPr lang="en-AU" sz="2600" dirty="0"/>
                  <a:t>Three uses of time: productive work (</a:t>
                </a:r>
                <a:r>
                  <a:rPr lang="en-AU" sz="2600" b="1" i="1" dirty="0" err="1">
                    <a:solidFill>
                      <a:srgbClr val="FF0000"/>
                    </a:solidFill>
                  </a:rPr>
                  <a:t>h</a:t>
                </a:r>
                <a:r>
                  <a:rPr lang="en-AU" sz="2600" b="1" i="1" baseline="-25000" dirty="0" err="1">
                    <a:solidFill>
                      <a:srgbClr val="FF0000"/>
                    </a:solidFill>
                  </a:rPr>
                  <a:t>t</a:t>
                </a:r>
                <a:r>
                  <a:rPr lang="en-AU" sz="2600" dirty="0"/>
                  <a:t>), investment or learning time (</a:t>
                </a:r>
                <a14:m>
                  <m:oMath xmlns:m="http://schemas.openxmlformats.org/officeDocument/2006/math">
                    <m:sSub>
                      <m:sSubPr>
                        <m:ctrlPr>
                          <a:rPr lang="en-AU" sz="2600" b="1" i="1" smtClean="0">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𝒊</m:t>
                        </m:r>
                      </m:e>
                      <m:sub>
                        <m:r>
                          <a:rPr lang="en-AU" sz="2600" b="1" i="1">
                            <a:solidFill>
                              <a:srgbClr val="FF0000"/>
                            </a:solidFill>
                            <a:latin typeface="Cambria Math" panose="02040503050406030204" pitchFamily="18" charset="0"/>
                          </a:rPr>
                          <m:t>𝒕</m:t>
                        </m:r>
                      </m:sub>
                    </m:sSub>
                  </m:oMath>
                </a14:m>
                <a:r>
                  <a:rPr lang="en-AU" sz="2600" dirty="0"/>
                  <a:t>) and leisure (</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smtClean="0">
                            <a:solidFill>
                              <a:srgbClr val="FF0000"/>
                            </a:solidFill>
                            <a:latin typeface="Cambria Math" panose="02040503050406030204" pitchFamily="18" charset="0"/>
                          </a:rPr>
                          <m:t>𝒍</m:t>
                        </m:r>
                      </m:e>
                      <m:sub>
                        <m:r>
                          <a:rPr lang="en-AU" sz="2600" b="1" i="1">
                            <a:solidFill>
                              <a:srgbClr val="FF0000"/>
                            </a:solidFill>
                            <a:latin typeface="Cambria Math" panose="02040503050406030204" pitchFamily="18" charset="0"/>
                          </a:rPr>
                          <m:t>𝒕</m:t>
                        </m:r>
                      </m:sub>
                    </m:sSub>
                  </m:oMath>
                </a14:m>
                <a:r>
                  <a:rPr lang="en-AU" sz="2600" dirty="0"/>
                  <a:t>). </a:t>
                </a:r>
              </a:p>
              <a:p>
                <a:r>
                  <a:rPr lang="en-AU" sz="2600" dirty="0"/>
                  <a:t>The wage is paid only for productive work time.</a:t>
                </a:r>
              </a:p>
              <a:p>
                <a:r>
                  <a:rPr lang="en-AU" sz="2600" dirty="0"/>
                  <a:t>MRS condition    →      </a:t>
                </a:r>
                <a14:m>
                  <m:oMath xmlns:m="http://schemas.openxmlformats.org/officeDocument/2006/math">
                    <m:r>
                      <a:rPr lang="en-AU" sz="2600" i="1">
                        <a:solidFill>
                          <a:srgbClr val="000000"/>
                        </a:solidFill>
                        <a:latin typeface="Cambria Math" panose="02040503050406030204" pitchFamily="18" charset="0"/>
                      </a:rPr>
                      <m:t>𝑀𝑅</m:t>
                    </m:r>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𝑆</m:t>
                        </m:r>
                      </m:e>
                      <m:sub>
                        <m:r>
                          <a:rPr lang="en-AU" sz="2600" i="1">
                            <a:solidFill>
                              <a:srgbClr val="000000"/>
                            </a:solidFill>
                            <a:latin typeface="Cambria Math" panose="02040503050406030204" pitchFamily="18" charset="0"/>
                          </a:rPr>
                          <m:t>𝑐</m:t>
                        </m:r>
                        <m:r>
                          <a:rPr lang="en-AU" sz="2600" i="1">
                            <a:solidFill>
                              <a:srgbClr val="000000"/>
                            </a:solidFill>
                            <a:latin typeface="Cambria Math" panose="02040503050406030204" pitchFamily="18" charset="0"/>
                          </a:rPr>
                          <m:t>,</m:t>
                        </m:r>
                        <m:r>
                          <a:rPr lang="en-AU" sz="2600" i="1">
                            <a:solidFill>
                              <a:srgbClr val="000000"/>
                            </a:solidFill>
                            <a:latin typeface="Cambria Math" panose="02040503050406030204" pitchFamily="18" charset="0"/>
                          </a:rPr>
                          <m:t>𝑙</m:t>
                        </m:r>
                      </m:sub>
                    </m:sSub>
                    <m:r>
                      <a:rPr lang="en-AU" sz="2600" i="1">
                        <a:solidFill>
                          <a:srgbClr val="000000"/>
                        </a:solidFill>
                        <a:latin typeface="Cambria Math" panose="02040503050406030204" pitchFamily="18" charset="0"/>
                      </a:rPr>
                      <m:t>=</m:t>
                    </m:r>
                    <m:f>
                      <m:fPr>
                        <m:ctrlPr>
                          <a:rPr lang="en-AU" sz="2600" i="1">
                            <a:solidFill>
                              <a:srgbClr val="000000"/>
                            </a:solidFill>
                            <a:latin typeface="Cambria Math" panose="02040503050406030204" pitchFamily="18" charset="0"/>
                          </a:rPr>
                        </m:ctrlPr>
                      </m:fPr>
                      <m:num>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𝑢</m:t>
                            </m:r>
                          </m:e>
                          <m:sub>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𝑙</m:t>
                                </m:r>
                              </m:e>
                              <m:sub>
                                <m:r>
                                  <a:rPr lang="en-AU" sz="2600" i="1">
                                    <a:solidFill>
                                      <a:srgbClr val="000000"/>
                                    </a:solidFill>
                                    <a:latin typeface="Cambria Math" panose="02040503050406030204" pitchFamily="18" charset="0"/>
                                  </a:rPr>
                                  <m:t>𝑡</m:t>
                                </m:r>
                              </m:sub>
                            </m:sSub>
                          </m:sub>
                        </m:sSub>
                      </m:num>
                      <m:den>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𝑢</m:t>
                            </m:r>
                          </m:e>
                          <m:sub>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𝑐</m:t>
                                </m:r>
                              </m:e>
                              <m:sub>
                                <m:r>
                                  <a:rPr lang="en-AU" sz="2600" i="1">
                                    <a:solidFill>
                                      <a:srgbClr val="000000"/>
                                    </a:solidFill>
                                    <a:latin typeface="Cambria Math" panose="02040503050406030204" pitchFamily="18" charset="0"/>
                                  </a:rPr>
                                  <m:t>𝑡</m:t>
                                </m:r>
                              </m:sub>
                            </m:sSub>
                          </m:sub>
                        </m:sSub>
                      </m:den>
                    </m:f>
                    <m:r>
                      <a:rPr lang="en-AU" sz="2600" i="1">
                        <a:solidFill>
                          <a:srgbClr val="000000"/>
                        </a:solidFill>
                        <a:latin typeface="Cambria Math" panose="02040503050406030204" pitchFamily="18" charset="0"/>
                      </a:rPr>
                      <m:t>=</m:t>
                    </m:r>
                    <m:sSub>
                      <m:sSubPr>
                        <m:ctrlPr>
                          <a:rPr lang="en-AU" sz="2600" i="1">
                            <a:solidFill>
                              <a:srgbClr val="000000"/>
                            </a:solidFill>
                            <a:latin typeface="Cambria Math" panose="02040503050406030204" pitchFamily="18" charset="0"/>
                          </a:rPr>
                        </m:ctrlPr>
                      </m:sSubPr>
                      <m:e>
                        <m:r>
                          <a:rPr lang="en-AU" sz="2600" i="1">
                            <a:solidFill>
                              <a:srgbClr val="000000"/>
                            </a:solidFill>
                            <a:latin typeface="Cambria Math" panose="02040503050406030204" pitchFamily="18" charset="0"/>
                          </a:rPr>
                          <m:t>𝑤</m:t>
                        </m:r>
                      </m:e>
                      <m:sub>
                        <m:r>
                          <a:rPr lang="en-AU" sz="2600" i="1">
                            <a:solidFill>
                              <a:srgbClr val="000000"/>
                            </a:solidFill>
                            <a:latin typeface="Cambria Math" panose="02040503050406030204" pitchFamily="18" charset="0"/>
                          </a:rPr>
                          <m:t>𝑡</m:t>
                        </m:r>
                      </m:sub>
                    </m:sSub>
                  </m:oMath>
                </a14:m>
                <a:endParaRPr lang="en-AU" sz="2600" dirty="0"/>
              </a:p>
              <a:p>
                <a:r>
                  <a:rPr lang="en-AU" sz="2600" dirty="0"/>
                  <a:t>The wage determines how time is allocated between leisure (</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𝒍</m:t>
                        </m:r>
                      </m:e>
                      <m:sub>
                        <m:r>
                          <a:rPr lang="en-AU" sz="2600" b="1" i="1">
                            <a:solidFill>
                              <a:srgbClr val="FF0000"/>
                            </a:solidFill>
                            <a:latin typeface="Cambria Math" panose="02040503050406030204" pitchFamily="18" charset="0"/>
                          </a:rPr>
                          <m:t>𝒕</m:t>
                        </m:r>
                      </m:sub>
                    </m:sSub>
                  </m:oMath>
                </a14:m>
                <a:r>
                  <a:rPr lang="en-AU" sz="2600" dirty="0"/>
                  <a:t>) and time at work (</a:t>
                </a:r>
                <a:r>
                  <a:rPr lang="en-AU" sz="2600" b="1" i="1" dirty="0" err="1">
                    <a:solidFill>
                      <a:srgbClr val="FF0000"/>
                    </a:solidFill>
                  </a:rPr>
                  <a:t>h</a:t>
                </a:r>
                <a:r>
                  <a:rPr lang="en-AU" sz="2600" b="1" i="1" baseline="-25000" dirty="0" err="1">
                    <a:solidFill>
                      <a:srgbClr val="FF0000"/>
                    </a:solidFill>
                  </a:rPr>
                  <a:t>t</a:t>
                </a:r>
                <a:r>
                  <a:rPr lang="en-AU" sz="2600" dirty="0"/>
                  <a:t>+</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𝒊</m:t>
                        </m:r>
                      </m:e>
                      <m:sub>
                        <m:r>
                          <a:rPr lang="en-AU" sz="2600" b="1" i="1">
                            <a:solidFill>
                              <a:srgbClr val="FF0000"/>
                            </a:solidFill>
                            <a:latin typeface="Cambria Math" panose="02040503050406030204" pitchFamily="18" charset="0"/>
                          </a:rPr>
                          <m:t>𝒕</m:t>
                        </m:r>
                      </m:sub>
                    </m:sSub>
                  </m:oMath>
                </a14:m>
                <a:r>
                  <a:rPr lang="en-AU" sz="2600" dirty="0"/>
                  <a:t>)  </a:t>
                </a:r>
              </a:p>
              <a:p>
                <a:r>
                  <a:rPr lang="en-AU" sz="2600" dirty="0"/>
                  <a:t>A social planner doesn’t care how workers divide time between </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𝒍</m:t>
                        </m:r>
                      </m:e>
                      <m:sub>
                        <m:r>
                          <a:rPr lang="en-AU" sz="2600" b="1" i="1">
                            <a:solidFill>
                              <a:srgbClr val="FF0000"/>
                            </a:solidFill>
                            <a:latin typeface="Cambria Math" panose="02040503050406030204" pitchFamily="18" charset="0"/>
                          </a:rPr>
                          <m:t>𝒕</m:t>
                        </m:r>
                      </m:sub>
                    </m:sSub>
                  </m:oMath>
                </a14:m>
                <a:r>
                  <a:rPr lang="en-AU" sz="2600" dirty="0"/>
                  <a:t> and (</a:t>
                </a:r>
                <a:r>
                  <a:rPr lang="en-AU" sz="2600" b="1" i="1" dirty="0" err="1">
                    <a:solidFill>
                      <a:srgbClr val="FF0000"/>
                    </a:solidFill>
                  </a:rPr>
                  <a:t>h</a:t>
                </a:r>
                <a:r>
                  <a:rPr lang="en-AU" sz="2600" b="1" i="1" baseline="-25000" dirty="0" err="1">
                    <a:solidFill>
                      <a:srgbClr val="FF0000"/>
                    </a:solidFill>
                  </a:rPr>
                  <a:t>t</a:t>
                </a:r>
                <a:r>
                  <a:rPr lang="en-AU" sz="2600" dirty="0"/>
                  <a:t>+</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𝒊</m:t>
                        </m:r>
                      </m:e>
                      <m:sub>
                        <m:r>
                          <a:rPr lang="en-AU" sz="2600" b="1" i="1">
                            <a:solidFill>
                              <a:srgbClr val="FF0000"/>
                            </a:solidFill>
                            <a:latin typeface="Cambria Math" panose="02040503050406030204" pitchFamily="18" charset="0"/>
                          </a:rPr>
                          <m:t>𝒕</m:t>
                        </m:r>
                      </m:sub>
                    </m:sSub>
                  </m:oMath>
                </a14:m>
                <a:r>
                  <a:rPr lang="en-AU" sz="2600" dirty="0"/>
                  <a:t>), because workers allocate their time optimally so that </a:t>
                </a:r>
                <a:r>
                  <a:rPr lang="en-AU" sz="2600" b="1" i="1" dirty="0" err="1">
                    <a:solidFill>
                      <a:srgbClr val="FF0000"/>
                    </a:solidFill>
                  </a:rPr>
                  <a:t>h</a:t>
                </a:r>
                <a:r>
                  <a:rPr lang="en-AU" sz="2600" b="1" i="1" baseline="-25000" dirty="0" err="1">
                    <a:solidFill>
                      <a:srgbClr val="FF0000"/>
                    </a:solidFill>
                  </a:rPr>
                  <a:t>t</a:t>
                </a:r>
                <a:r>
                  <a:rPr lang="en-AU" sz="2600" dirty="0"/>
                  <a:t> and </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𝒊</m:t>
                        </m:r>
                      </m:e>
                      <m:sub>
                        <m:r>
                          <a:rPr lang="en-AU" sz="2600" b="1" i="1">
                            <a:solidFill>
                              <a:srgbClr val="FF0000"/>
                            </a:solidFill>
                            <a:latin typeface="Cambria Math" panose="02040503050406030204" pitchFamily="18" charset="0"/>
                          </a:rPr>
                          <m:t>𝒕</m:t>
                        </m:r>
                      </m:sub>
                    </m:sSub>
                  </m:oMath>
                </a14:m>
                <a:r>
                  <a:rPr lang="en-AU" sz="2600" dirty="0"/>
                  <a:t> are equally productive </a:t>
                </a:r>
              </a:p>
              <a:p>
                <a:r>
                  <a:rPr lang="en-AU" sz="2600" dirty="0"/>
                  <a:t>A tax reduces the size of the economic pie to the extent it increases leisure (How it affects </a:t>
                </a:r>
                <a:r>
                  <a:rPr lang="en-AU" sz="2600" b="1" i="1" dirty="0" err="1">
                    <a:solidFill>
                      <a:srgbClr val="FF0000"/>
                    </a:solidFill>
                  </a:rPr>
                  <a:t>h</a:t>
                </a:r>
                <a:r>
                  <a:rPr lang="en-AU" sz="2600" b="1" i="1" baseline="-25000" dirty="0" err="1">
                    <a:solidFill>
                      <a:srgbClr val="FF0000"/>
                    </a:solidFill>
                  </a:rPr>
                  <a:t>t</a:t>
                </a:r>
                <a:r>
                  <a:rPr lang="en-AU" sz="2600" dirty="0"/>
                  <a:t> vs. </a:t>
                </a:r>
                <a14:m>
                  <m:oMath xmlns:m="http://schemas.openxmlformats.org/officeDocument/2006/math">
                    <m:sSub>
                      <m:sSubPr>
                        <m:ctrlPr>
                          <a:rPr lang="en-AU" sz="2600" b="1" i="1">
                            <a:solidFill>
                              <a:srgbClr val="FF0000"/>
                            </a:solidFill>
                            <a:latin typeface="Cambria Math" panose="02040503050406030204" pitchFamily="18" charset="0"/>
                          </a:rPr>
                        </m:ctrlPr>
                      </m:sSubPr>
                      <m:e>
                        <m:r>
                          <a:rPr lang="en-AU" sz="2600" b="1" i="1">
                            <a:solidFill>
                              <a:srgbClr val="FF0000"/>
                            </a:solidFill>
                            <a:latin typeface="Cambria Math" panose="02040503050406030204" pitchFamily="18" charset="0"/>
                          </a:rPr>
                          <m:t>𝒊</m:t>
                        </m:r>
                      </m:e>
                      <m:sub>
                        <m:r>
                          <a:rPr lang="en-AU" sz="2600" b="1" i="1">
                            <a:solidFill>
                              <a:srgbClr val="FF0000"/>
                            </a:solidFill>
                            <a:latin typeface="Cambria Math" panose="02040503050406030204" pitchFamily="18" charset="0"/>
                          </a:rPr>
                          <m:t>𝒕</m:t>
                        </m:r>
                      </m:sub>
                    </m:sSub>
                  </m:oMath>
                </a14:m>
                <a:r>
                  <a:rPr lang="en-AU" sz="2600" dirty="0"/>
                  <a:t> is irrelevant) </a:t>
                </a:r>
              </a:p>
              <a:p>
                <a:r>
                  <a:rPr lang="en-AU" sz="2600" b="1" i="1" dirty="0"/>
                  <a:t>If the leisure elasticity </a:t>
                </a:r>
                <a:r>
                  <a:rPr lang="en-AU" sz="2600" b="1" i="1" u="sng" dirty="0"/>
                  <a:t>grows</a:t>
                </a:r>
                <a:r>
                  <a:rPr lang="en-AU" sz="2600" b="1" i="1" dirty="0"/>
                  <a:t> with age then tax rate should </a:t>
                </a:r>
                <a:r>
                  <a:rPr lang="en-AU" sz="2600" b="1" i="1" u="sng" dirty="0"/>
                  <a:t>fall</a:t>
                </a:r>
                <a:r>
                  <a:rPr lang="en-AU" sz="2600" b="1" i="1" dirty="0"/>
                  <a:t> with age (and vice versa)</a:t>
                </a:r>
                <a:r>
                  <a:rPr lang="en-AU" sz="3000" b="1" i="1" dirty="0"/>
                  <a:t>.</a:t>
                </a:r>
              </a:p>
              <a:p>
                <a:endParaRPr lang="en-AU" dirty="0"/>
              </a:p>
              <a:p>
                <a:endParaRPr lang="en-AU" dirty="0"/>
              </a:p>
            </p:txBody>
          </p:sp>
        </mc:Choice>
        <mc:Fallback xmlns="">
          <p:sp>
            <p:nvSpPr>
              <p:cNvPr id="3" name="Content Placeholder 2">
                <a:extLst>
                  <a:ext uri="{FF2B5EF4-FFF2-40B4-BE49-F238E27FC236}">
                    <a16:creationId xmlns:a16="http://schemas.microsoft.com/office/drawing/2014/main" id="{7D53E36C-F48E-428B-AF4B-C855AE5C76EE}"/>
                  </a:ext>
                </a:extLst>
              </p:cNvPr>
              <p:cNvSpPr>
                <a:spLocks noGrp="1" noRot="1" noChangeAspect="1" noMove="1" noResize="1" noEditPoints="1" noAdjustHandles="1" noChangeArrowheads="1" noChangeShapeType="1" noTextEdit="1"/>
              </p:cNvSpPr>
              <p:nvPr>
                <p:ph idx="1"/>
              </p:nvPr>
            </p:nvSpPr>
            <p:spPr>
              <a:xfrm>
                <a:off x="0" y="764704"/>
                <a:ext cx="9144000" cy="6093296"/>
              </a:xfrm>
              <a:blipFill>
                <a:blip r:embed="rId2"/>
                <a:stretch>
                  <a:fillRect l="-1000" t="-800" r="-1133" b="-3300"/>
                </a:stretch>
              </a:blipFill>
            </p:spPr>
            <p:txBody>
              <a:bodyPr/>
              <a:lstStyle/>
              <a:p>
                <a:r>
                  <a:rPr lang="en-AU">
                    <a:noFill/>
                  </a:rPr>
                  <a:t> </a:t>
                </a:r>
              </a:p>
            </p:txBody>
          </p:sp>
        </mc:Fallback>
      </mc:AlternateContent>
    </p:spTree>
    <p:extLst>
      <p:ext uri="{BB962C8B-B14F-4D97-AF65-F5344CB8AC3E}">
        <p14:creationId xmlns:p14="http://schemas.microsoft.com/office/powerpoint/2010/main" val="4232095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C152-CAB3-41ED-AC5E-D2DC7D293612}"/>
              </a:ext>
            </a:extLst>
          </p:cNvPr>
          <p:cNvSpPr>
            <a:spLocks noGrp="1"/>
          </p:cNvSpPr>
          <p:nvPr>
            <p:ph type="title"/>
          </p:nvPr>
        </p:nvSpPr>
        <p:spPr>
          <a:xfrm>
            <a:off x="0" y="0"/>
            <a:ext cx="9144000" cy="1196752"/>
          </a:xfrm>
        </p:spPr>
        <p:txBody>
          <a:bodyPr/>
          <a:lstStyle/>
          <a:p>
            <a:r>
              <a:rPr lang="en-AU" dirty="0"/>
              <a:t>Optimal Tax Learning-by-Doing vs. On-the-job Training</a:t>
            </a:r>
          </a:p>
        </p:txBody>
      </p:sp>
      <p:sp>
        <p:nvSpPr>
          <p:cNvPr id="3" name="Content Placeholder 2">
            <a:extLst>
              <a:ext uri="{FF2B5EF4-FFF2-40B4-BE49-F238E27FC236}">
                <a16:creationId xmlns:a16="http://schemas.microsoft.com/office/drawing/2014/main" id="{D77E9649-EB3A-4CD9-B37C-74FDE79A7B6B}"/>
              </a:ext>
            </a:extLst>
          </p:cNvPr>
          <p:cNvSpPr>
            <a:spLocks noGrp="1"/>
          </p:cNvSpPr>
          <p:nvPr>
            <p:ph idx="1"/>
          </p:nvPr>
        </p:nvSpPr>
        <p:spPr>
          <a:xfrm>
            <a:off x="179512" y="1412776"/>
            <a:ext cx="8784976" cy="5445224"/>
          </a:xfrm>
        </p:spPr>
        <p:txBody>
          <a:bodyPr/>
          <a:lstStyle/>
          <a:p>
            <a:r>
              <a:rPr lang="en-AU" dirty="0"/>
              <a:t>Da Costa and Santos (2018) compare optimal tax results for the LBD and OJT models</a:t>
            </a:r>
          </a:p>
          <a:p>
            <a:r>
              <a:rPr lang="en-AU" dirty="0"/>
              <a:t>They give very similar conclusions about the optimal tax structure. </a:t>
            </a:r>
            <a:r>
              <a:rPr lang="en-AU" sz="2500" dirty="0"/>
              <a:t>(As expected from above analysis).</a:t>
            </a:r>
          </a:p>
          <a:p>
            <a:r>
              <a:rPr lang="en-AU" dirty="0"/>
              <a:t>So it seems the particular model of human capital investment is not importance to the results</a:t>
            </a:r>
          </a:p>
          <a:p>
            <a:r>
              <a:rPr lang="en-AU" dirty="0"/>
              <a:t>But </a:t>
            </a:r>
            <a:r>
              <a:rPr lang="en-AU" dirty="0" err="1"/>
              <a:t>Blandin</a:t>
            </a:r>
            <a:r>
              <a:rPr lang="en-AU" dirty="0"/>
              <a:t> and Peterman (EER 2019) get very different results in an OJT model</a:t>
            </a:r>
          </a:p>
          <a:p>
            <a:r>
              <a:rPr lang="en-AU" dirty="0"/>
              <a:t>Need more work to explain the difference. My suspicion is that the BP result is not robust.</a:t>
            </a:r>
          </a:p>
        </p:txBody>
      </p:sp>
    </p:spTree>
    <p:extLst>
      <p:ext uri="{BB962C8B-B14F-4D97-AF65-F5344CB8AC3E}">
        <p14:creationId xmlns:p14="http://schemas.microsoft.com/office/powerpoint/2010/main" val="3337798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C769-AEE7-4D34-B630-6EDBAAF75390}"/>
              </a:ext>
            </a:extLst>
          </p:cNvPr>
          <p:cNvSpPr>
            <a:spLocks noGrp="1"/>
          </p:cNvSpPr>
          <p:nvPr>
            <p:ph type="title"/>
          </p:nvPr>
        </p:nvSpPr>
        <p:spPr>
          <a:xfrm>
            <a:off x="251520" y="0"/>
            <a:ext cx="8640960" cy="980728"/>
          </a:xfrm>
        </p:spPr>
        <p:txBody>
          <a:bodyPr/>
          <a:lstStyle/>
          <a:p>
            <a:r>
              <a:rPr lang="en-AU" sz="4000" dirty="0"/>
              <a:t>Participation and Optimal Tax Structure</a:t>
            </a:r>
          </a:p>
        </p:txBody>
      </p:sp>
      <p:sp>
        <p:nvSpPr>
          <p:cNvPr id="3" name="Content Placeholder 2">
            <a:extLst>
              <a:ext uri="{FF2B5EF4-FFF2-40B4-BE49-F238E27FC236}">
                <a16:creationId xmlns:a16="http://schemas.microsoft.com/office/drawing/2014/main" id="{D8FD9088-A361-4037-9082-873350211FA4}"/>
              </a:ext>
            </a:extLst>
          </p:cNvPr>
          <p:cNvSpPr>
            <a:spLocks noGrp="1"/>
          </p:cNvSpPr>
          <p:nvPr>
            <p:ph idx="1"/>
          </p:nvPr>
        </p:nvSpPr>
        <p:spPr>
          <a:xfrm>
            <a:off x="251520" y="1196752"/>
            <a:ext cx="8640960" cy="5544616"/>
          </a:xfrm>
        </p:spPr>
        <p:txBody>
          <a:bodyPr/>
          <a:lstStyle/>
          <a:p>
            <a:r>
              <a:rPr lang="en-AU" sz="2800" dirty="0" err="1"/>
              <a:t>Saez</a:t>
            </a:r>
            <a:r>
              <a:rPr lang="en-AU" sz="2800" dirty="0"/>
              <a:t> (2002) shows that accounting for labour force participation matters for another reason. </a:t>
            </a:r>
          </a:p>
          <a:p>
            <a:r>
              <a:rPr lang="en-AU" sz="2800" dirty="0"/>
              <a:t>He shows that if participation is sufficiently elastic with respect to the wage rate, it may be optimal to have a tax structure that involves </a:t>
            </a:r>
            <a:r>
              <a:rPr lang="en-AU" sz="2800" i="1" dirty="0"/>
              <a:t>negative</a:t>
            </a:r>
            <a:r>
              <a:rPr lang="en-AU" sz="2800" dirty="0"/>
              <a:t> tax rates at low levels of earnings. </a:t>
            </a:r>
          </a:p>
          <a:p>
            <a:r>
              <a:rPr lang="en-AU" sz="2800" dirty="0"/>
              <a:t>This is a way to both (</a:t>
            </a:r>
            <a:r>
              <a:rPr lang="en-AU" sz="2800" dirty="0" err="1"/>
              <a:t>i</a:t>
            </a:r>
            <a:r>
              <a:rPr lang="en-AU" sz="2800" dirty="0"/>
              <a:t>) encourage labour force participation and (ii) help the working poor by supplementing their earnings. </a:t>
            </a:r>
          </a:p>
          <a:p>
            <a:r>
              <a:rPr lang="en-AU" sz="2800" dirty="0"/>
              <a:t>A system with negative tax rates at low income levels is often called an “earned income tax credit” (EITC) system. </a:t>
            </a:r>
          </a:p>
        </p:txBody>
      </p:sp>
    </p:spTree>
    <p:extLst>
      <p:ext uri="{BB962C8B-B14F-4D97-AF65-F5344CB8AC3E}">
        <p14:creationId xmlns:p14="http://schemas.microsoft.com/office/powerpoint/2010/main" val="53425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9B8-824D-451F-A449-3DFDA50E285E}"/>
              </a:ext>
            </a:extLst>
          </p:cNvPr>
          <p:cNvSpPr>
            <a:spLocks noGrp="1"/>
          </p:cNvSpPr>
          <p:nvPr>
            <p:ph type="title"/>
          </p:nvPr>
        </p:nvSpPr>
        <p:spPr>
          <a:xfrm>
            <a:off x="323528" y="0"/>
            <a:ext cx="8496944" cy="731837"/>
          </a:xfrm>
        </p:spPr>
        <p:txBody>
          <a:bodyPr/>
          <a:lstStyle/>
          <a:p>
            <a:r>
              <a:rPr lang="en-AU" sz="4000" dirty="0"/>
              <a:t>Participation and Optimal Tax Structure</a:t>
            </a:r>
          </a:p>
        </p:txBody>
      </p:sp>
      <p:sp>
        <p:nvSpPr>
          <p:cNvPr id="3" name="Content Placeholder 2">
            <a:extLst>
              <a:ext uri="{FF2B5EF4-FFF2-40B4-BE49-F238E27FC236}">
                <a16:creationId xmlns:a16="http://schemas.microsoft.com/office/drawing/2014/main" id="{0866D5D4-142C-418B-BA93-3D3F5985F343}"/>
              </a:ext>
            </a:extLst>
          </p:cNvPr>
          <p:cNvSpPr>
            <a:spLocks noGrp="1"/>
          </p:cNvSpPr>
          <p:nvPr>
            <p:ph idx="1"/>
          </p:nvPr>
        </p:nvSpPr>
        <p:spPr>
          <a:xfrm>
            <a:off x="0" y="836712"/>
            <a:ext cx="9144000" cy="5760640"/>
          </a:xfrm>
        </p:spPr>
        <p:txBody>
          <a:bodyPr/>
          <a:lstStyle/>
          <a:p>
            <a:r>
              <a:rPr lang="en-AU" sz="2400" dirty="0" err="1"/>
              <a:t>Karabarbounis</a:t>
            </a:r>
            <a:r>
              <a:rPr lang="en-AU" sz="2400" dirty="0"/>
              <a:t> (2016) is the only optimal tax analysis in a model with human capital, borrowing constraints and </a:t>
            </a:r>
            <a:r>
              <a:rPr lang="en-AU" sz="2400" dirty="0" err="1"/>
              <a:t>labor</a:t>
            </a:r>
            <a:r>
              <a:rPr lang="en-AU" sz="2400" dirty="0"/>
              <a:t> force participation. </a:t>
            </a:r>
          </a:p>
          <a:p>
            <a:r>
              <a:rPr lang="en-AU" sz="2400" dirty="0"/>
              <a:t>Limitation: he optimizes over a single parameter that shifts the entire income tax schedule up or down for workers of different ages, while holding both progressivity and the tax on capital fixed.</a:t>
            </a:r>
          </a:p>
          <a:p>
            <a:r>
              <a:rPr lang="en-AU" sz="2400" dirty="0"/>
              <a:t>Participation elasticities are large for young and old households.</a:t>
            </a:r>
          </a:p>
          <a:p>
            <a:r>
              <a:rPr lang="en-AU" sz="2400" dirty="0"/>
              <a:t>Therefore, </a:t>
            </a:r>
            <a:r>
              <a:rPr lang="en-AU" sz="2400" b="1" dirty="0">
                <a:solidFill>
                  <a:srgbClr val="008FFA"/>
                </a:solidFill>
              </a:rPr>
              <a:t>both young and old households should pay relatively low taxes on labour earnings compared to middle aged households.</a:t>
            </a:r>
            <a:r>
              <a:rPr lang="en-AU" sz="2400" dirty="0"/>
              <a:t> </a:t>
            </a:r>
          </a:p>
          <a:p>
            <a:r>
              <a:rPr lang="en-AU" sz="2400" dirty="0"/>
              <a:t>However, this analysis does not address the central issues of (</a:t>
            </a:r>
            <a:r>
              <a:rPr lang="en-AU" sz="2400" dirty="0" err="1"/>
              <a:t>i</a:t>
            </a:r>
            <a:r>
              <a:rPr lang="en-AU" sz="2400" dirty="0"/>
              <a:t>) how to tax capital vs. labour and (ii) progressivity of the income tax.</a:t>
            </a:r>
          </a:p>
          <a:p>
            <a:r>
              <a:rPr lang="en-AU" sz="2400" dirty="0"/>
              <a:t>A key feature of </a:t>
            </a:r>
            <a:r>
              <a:rPr lang="en-AU" sz="2400" dirty="0" err="1"/>
              <a:t>Karabarbounis</a:t>
            </a:r>
            <a:r>
              <a:rPr lang="en-AU" sz="2400" dirty="0"/>
              <a:t>’ model is that all households consist of married couples. This accentuates the role of the participation margin, as households can choose to have one, both or neither partner work. However, it is unrealistic to ignore single households.   </a:t>
            </a:r>
          </a:p>
          <a:p>
            <a:endParaRPr lang="en-AU" dirty="0"/>
          </a:p>
        </p:txBody>
      </p:sp>
    </p:spTree>
    <p:extLst>
      <p:ext uri="{BB962C8B-B14F-4D97-AF65-F5344CB8AC3E}">
        <p14:creationId xmlns:p14="http://schemas.microsoft.com/office/powerpoint/2010/main" val="3215723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61F1-BBD4-4158-8BFF-77F136E322DE}"/>
              </a:ext>
            </a:extLst>
          </p:cNvPr>
          <p:cNvSpPr>
            <a:spLocks noGrp="1"/>
          </p:cNvSpPr>
          <p:nvPr>
            <p:ph type="title"/>
          </p:nvPr>
        </p:nvSpPr>
        <p:spPr>
          <a:xfrm>
            <a:off x="457200" y="0"/>
            <a:ext cx="8229600" cy="692696"/>
          </a:xfrm>
        </p:spPr>
        <p:txBody>
          <a:bodyPr/>
          <a:lstStyle/>
          <a:p>
            <a:r>
              <a:rPr lang="en-AU" dirty="0"/>
              <a:t>Marriage and the Capital Tax</a:t>
            </a:r>
          </a:p>
        </p:txBody>
      </p:sp>
      <p:sp>
        <p:nvSpPr>
          <p:cNvPr id="3" name="Content Placeholder 2">
            <a:extLst>
              <a:ext uri="{FF2B5EF4-FFF2-40B4-BE49-F238E27FC236}">
                <a16:creationId xmlns:a16="http://schemas.microsoft.com/office/drawing/2014/main" id="{0247D109-2F47-4DDA-81E5-6557AA4B3CD2}"/>
              </a:ext>
            </a:extLst>
          </p:cNvPr>
          <p:cNvSpPr>
            <a:spLocks noGrp="1"/>
          </p:cNvSpPr>
          <p:nvPr>
            <p:ph idx="1"/>
          </p:nvPr>
        </p:nvSpPr>
        <p:spPr>
          <a:xfrm>
            <a:off x="0" y="764704"/>
            <a:ext cx="9144000" cy="6093296"/>
          </a:xfrm>
        </p:spPr>
        <p:txBody>
          <a:bodyPr/>
          <a:lstStyle/>
          <a:p>
            <a:r>
              <a:rPr lang="en-AU" sz="2400" dirty="0"/>
              <a:t>In a recent ANU Ph.D. thesis, Freestone (2020) considers an extension of the Conesa et al (2009) et al. to include single and married couples and transitions between marital states. </a:t>
            </a:r>
          </a:p>
          <a:p>
            <a:r>
              <a:rPr lang="en-AU" sz="2400" dirty="0"/>
              <a:t>He finds that accounting for marriage changes the optimal tax structure considerably: </a:t>
            </a:r>
          </a:p>
          <a:p>
            <a:r>
              <a:rPr lang="en-AU" sz="2400" dirty="0"/>
              <a:t>Freestone finds that capital should not be taxed. </a:t>
            </a:r>
          </a:p>
          <a:p>
            <a:r>
              <a:rPr lang="en-AU" sz="2400" dirty="0"/>
              <a:t>He argues that dual labour supply lowers earnings risk (provided the wage shocks of the couple are not too highly correlated) and this reduces saving. </a:t>
            </a:r>
          </a:p>
          <a:p>
            <a:r>
              <a:rPr lang="en-AU" sz="2400" dirty="0"/>
              <a:t>In an environment with a high level of earnings risk, one may get “over saving,” as in </a:t>
            </a:r>
            <a:r>
              <a:rPr lang="en-AU" sz="2400" dirty="0" err="1"/>
              <a:t>Aiyigari</a:t>
            </a:r>
            <a:r>
              <a:rPr lang="en-AU" sz="2400" dirty="0"/>
              <a:t> (1994). A capital tax is then beneficial, as it lowers savings towards the optimal level. But introducing marriage lowers savings, so a capital tax is no longer optimal.</a:t>
            </a:r>
          </a:p>
          <a:p>
            <a:r>
              <a:rPr lang="en-AU" sz="2400" dirty="0"/>
              <a:t>But Freestone does not have human capital in his model, so the no capital tax result may </a:t>
            </a:r>
            <a:r>
              <a:rPr lang="en-AU" sz="2400"/>
              <a:t>not generalize</a:t>
            </a:r>
            <a:endParaRPr lang="en-AU" sz="2400" dirty="0"/>
          </a:p>
          <a:p>
            <a:endParaRPr lang="en-AU" dirty="0"/>
          </a:p>
        </p:txBody>
      </p:sp>
    </p:spTree>
    <p:extLst>
      <p:ext uri="{BB962C8B-B14F-4D97-AF65-F5344CB8AC3E}">
        <p14:creationId xmlns:p14="http://schemas.microsoft.com/office/powerpoint/2010/main" val="3603286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1268760"/>
          </a:xfrm>
        </p:spPr>
        <p:txBody>
          <a:bodyPr/>
          <a:lstStyle/>
          <a:p>
            <a:r>
              <a:rPr lang="en-AU" sz="4200" dirty="0"/>
              <a:t>Hicks Elasticities by Age and Education</a:t>
            </a:r>
            <a:r>
              <a:rPr lang="en-AU" dirty="0"/>
              <a:t/>
            </a:r>
            <a:br>
              <a:rPr lang="en-AU" dirty="0"/>
            </a:br>
            <a:r>
              <a:rPr lang="en-AU" sz="3600" dirty="0"/>
              <a:t>– Keane-</a:t>
            </a:r>
            <a:r>
              <a:rPr lang="en-AU" sz="3600" dirty="0" err="1"/>
              <a:t>Wasi</a:t>
            </a:r>
            <a:r>
              <a:rPr lang="en-AU" sz="3600" dirty="0"/>
              <a:t> (EJ, 2016)</a:t>
            </a:r>
            <a:endParaRPr lang="en-US"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84784"/>
            <a:ext cx="9144000" cy="5445224"/>
          </a:xfrm>
        </p:spPr>
      </p:pic>
    </p:spTree>
    <p:extLst>
      <p:ext uri="{BB962C8B-B14F-4D97-AF65-F5344CB8AC3E}">
        <p14:creationId xmlns:p14="http://schemas.microsoft.com/office/powerpoint/2010/main" val="245800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EBAC344-5B1E-4BBD-9588-A0DF89CB50F5}"/>
              </a:ext>
            </a:extLst>
          </p:cNvPr>
          <p:cNvSpPr>
            <a:spLocks noGrp="1"/>
          </p:cNvSpPr>
          <p:nvPr>
            <p:ph type="title"/>
          </p:nvPr>
        </p:nvSpPr>
        <p:spPr>
          <a:xfrm>
            <a:off x="457200" y="1"/>
            <a:ext cx="8229600" cy="908720"/>
          </a:xfrm>
        </p:spPr>
        <p:txBody>
          <a:bodyPr/>
          <a:lstStyle/>
          <a:p>
            <a:r>
              <a:rPr lang="en-AU" altLang="en-US" dirty="0">
                <a:ea typeface="ＭＳ Ｐゴシック" panose="020B0600070205080204" pitchFamily="34" charset="-128"/>
              </a:rPr>
              <a:t>Two Classic Papers</a:t>
            </a:r>
          </a:p>
        </p:txBody>
      </p:sp>
      <p:sp>
        <p:nvSpPr>
          <p:cNvPr id="10243" name="Content Placeholder 2">
            <a:extLst>
              <a:ext uri="{FF2B5EF4-FFF2-40B4-BE49-F238E27FC236}">
                <a16:creationId xmlns:a16="http://schemas.microsoft.com/office/drawing/2014/main" id="{FBD4F67D-71ED-4715-A32F-FD3E719492F6}"/>
              </a:ext>
            </a:extLst>
          </p:cNvPr>
          <p:cNvSpPr>
            <a:spLocks noGrp="1"/>
          </p:cNvSpPr>
          <p:nvPr>
            <p:ph idx="1"/>
          </p:nvPr>
        </p:nvSpPr>
        <p:spPr>
          <a:xfrm>
            <a:off x="251520" y="1125538"/>
            <a:ext cx="8640960" cy="5000625"/>
          </a:xfrm>
        </p:spPr>
        <p:txBody>
          <a:bodyPr/>
          <a:lstStyle/>
          <a:p>
            <a:r>
              <a:rPr lang="en-AU" altLang="en-US" dirty="0">
                <a:ea typeface="ＭＳ Ｐゴシック" panose="020B0600070205080204" pitchFamily="34" charset="-128"/>
              </a:rPr>
              <a:t>Summers (AER 1981) considers a macro model with saving/capital endogenous</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Output depends on capital stock +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 supply</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Government levies income, capital and sales tax</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In contrast to </a:t>
            </a:r>
            <a:r>
              <a:rPr lang="en-AU" altLang="en-US" dirty="0" err="1">
                <a:ea typeface="ＭＳ Ｐゴシック" panose="020B0600070205080204" pitchFamily="34" charset="-128"/>
              </a:rPr>
              <a:t>Mirrlees</a:t>
            </a:r>
            <a:r>
              <a:rPr lang="en-AU" altLang="en-US" dirty="0">
                <a:ea typeface="ＭＳ Ｐゴシック" panose="020B0600070205080204" pitchFamily="34" charset="-128"/>
              </a:rPr>
              <a:t>, in Summer’s simple model, </a:t>
            </a:r>
            <a:r>
              <a:rPr lang="en-AU" altLang="en-US" b="1" i="1" dirty="0" err="1">
                <a:solidFill>
                  <a:srgbClr val="7030A0"/>
                </a:solidFill>
                <a:ea typeface="ＭＳ Ｐゴシック" panose="020B0600070205080204" pitchFamily="34" charset="-128"/>
              </a:rPr>
              <a:t>labor</a:t>
            </a:r>
            <a:r>
              <a:rPr lang="en-AU" altLang="en-US" b="1" i="1" dirty="0">
                <a:solidFill>
                  <a:srgbClr val="7030A0"/>
                </a:solidFill>
                <a:ea typeface="ＭＳ Ｐゴシック" panose="020B0600070205080204" pitchFamily="34" charset="-128"/>
              </a:rPr>
              <a:t> supply is inelastic</a:t>
            </a:r>
            <a:r>
              <a:rPr lang="en-AU" altLang="en-US" b="1" i="1" dirty="0">
                <a:ea typeface="ＭＳ Ｐゴシック" panose="020B0600070205080204" pitchFamily="34" charset="-128"/>
              </a:rPr>
              <a:t>.</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So work effort is little affected by the income tax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5DC3724-A71B-487D-A7AC-F63599D582E8}"/>
              </a:ext>
            </a:extLst>
          </p:cNvPr>
          <p:cNvSpPr>
            <a:spLocks noGrp="1"/>
          </p:cNvSpPr>
          <p:nvPr>
            <p:ph type="title"/>
          </p:nvPr>
        </p:nvSpPr>
        <p:spPr>
          <a:xfrm>
            <a:off x="683568" y="1"/>
            <a:ext cx="8003232" cy="764704"/>
          </a:xfrm>
        </p:spPr>
        <p:txBody>
          <a:bodyPr/>
          <a:lstStyle/>
          <a:p>
            <a:r>
              <a:rPr lang="en-AU" altLang="en-US" dirty="0">
                <a:ea typeface="ＭＳ Ｐゴシック" panose="020B0600070205080204" pitchFamily="34" charset="-128"/>
              </a:rPr>
              <a:t>Two Classic Papers</a:t>
            </a:r>
          </a:p>
        </p:txBody>
      </p:sp>
      <p:sp>
        <p:nvSpPr>
          <p:cNvPr id="11267" name="Content Placeholder 2">
            <a:extLst>
              <a:ext uri="{FF2B5EF4-FFF2-40B4-BE49-F238E27FC236}">
                <a16:creationId xmlns:a16="http://schemas.microsoft.com/office/drawing/2014/main" id="{870C1227-A4DB-44F7-ABF8-A38DAC3B9669}"/>
              </a:ext>
            </a:extLst>
          </p:cNvPr>
          <p:cNvSpPr>
            <a:spLocks noGrp="1"/>
          </p:cNvSpPr>
          <p:nvPr>
            <p:ph idx="1"/>
          </p:nvPr>
        </p:nvSpPr>
        <p:spPr>
          <a:xfrm>
            <a:off x="179512" y="764705"/>
            <a:ext cx="8784976" cy="6093295"/>
          </a:xfrm>
        </p:spPr>
        <p:txBody>
          <a:bodyPr/>
          <a:lstStyle/>
          <a:p>
            <a:r>
              <a:rPr lang="en-AU" altLang="en-US" dirty="0">
                <a:ea typeface="ＭＳ Ｐゴシック" panose="020B0600070205080204" pitchFamily="34" charset="-128"/>
              </a:rPr>
              <a:t>In the model, </a:t>
            </a:r>
            <a:r>
              <a:rPr lang="en-AU" altLang="en-US" b="1" i="1" dirty="0">
                <a:solidFill>
                  <a:srgbClr val="7030A0"/>
                </a:solidFill>
                <a:ea typeface="ＭＳ Ｐゴシック" panose="020B0600070205080204" pitchFamily="34" charset="-128"/>
              </a:rPr>
              <a:t>savings is very elastically supplied</a:t>
            </a:r>
            <a:r>
              <a:rPr lang="en-AU" altLang="en-US" b="1" i="1" dirty="0">
                <a:ea typeface="ＭＳ Ｐゴシック" panose="020B0600070205080204" pitchFamily="34" charset="-128"/>
              </a:rPr>
              <a:t>. &lt;</a:t>
            </a:r>
            <a:r>
              <a:rPr lang="en-AU" altLang="en-US" dirty="0">
                <a:ea typeface="ＭＳ Ｐゴシック" panose="020B0600070205080204" pitchFamily="34" charset="-128"/>
              </a:rPr>
              <a:t>In contrast to inelastic </a:t>
            </a:r>
            <a:r>
              <a:rPr lang="en-AU" altLang="en-US" dirty="0" err="1">
                <a:ea typeface="ＭＳ Ｐゴシック" panose="020B0600070205080204" pitchFamily="34" charset="-128"/>
              </a:rPr>
              <a:t>labor</a:t>
            </a:r>
            <a:r>
              <a:rPr lang="en-AU" altLang="en-US" dirty="0">
                <a:ea typeface="ＭＳ Ｐゴシック" panose="020B0600070205080204" pitchFamily="34" charset="-128"/>
              </a:rPr>
              <a:t>&gt;</a:t>
            </a:r>
            <a:endParaRPr lang="en-AU" altLang="en-US" b="1" i="1" dirty="0">
              <a:solidFill>
                <a:srgbClr val="7030A0"/>
              </a:solidFill>
              <a:ea typeface="ＭＳ Ｐゴシック" panose="020B0600070205080204" pitchFamily="34" charset="-128"/>
            </a:endParaRPr>
          </a:p>
          <a:p>
            <a:r>
              <a:rPr lang="en-AU" altLang="en-US" dirty="0">
                <a:ea typeface="ＭＳ Ｐゴシック" panose="020B0600070205080204" pitchFamily="34" charset="-128"/>
              </a:rPr>
              <a:t>A tax on capital, which reduces the after-tax rate of interest, greatly reduces savings and capital formation</a:t>
            </a:r>
          </a:p>
          <a:p>
            <a:r>
              <a:rPr lang="en-AU" altLang="en-US" dirty="0">
                <a:ea typeface="ＭＳ Ｐゴシック" panose="020B0600070205080204" pitchFamily="34" charset="-128"/>
              </a:rPr>
              <a:t>Causing wages to fall greatly in the long-run</a:t>
            </a:r>
          </a:p>
          <a:p>
            <a:r>
              <a:rPr lang="en-AU" altLang="en-US" dirty="0">
                <a:ea typeface="ＭＳ Ｐゴシック" panose="020B0600070205080204" pitchFamily="34" charset="-128"/>
              </a:rPr>
              <a:t>Given this set up, it is not surprising Summers finds the optimal policy is:</a:t>
            </a:r>
          </a:p>
          <a:p>
            <a:pPr lvl="1"/>
            <a:r>
              <a:rPr lang="en-AU" altLang="en-US" sz="3200" b="1" i="1" dirty="0">
                <a:solidFill>
                  <a:srgbClr val="7030A0"/>
                </a:solidFill>
                <a:ea typeface="ＭＳ Ｐゴシック" panose="020B0600070205080204" pitchFamily="34" charset="-128"/>
              </a:rPr>
              <a:t>Do not tax capital at all</a:t>
            </a:r>
          </a:p>
          <a:p>
            <a:pPr lvl="1"/>
            <a:r>
              <a:rPr lang="en-AU" altLang="en-US" sz="3200" dirty="0">
                <a:ea typeface="ＭＳ Ｐゴシック" panose="020B0600070205080204" pitchFamily="34" charset="-128"/>
              </a:rPr>
              <a:t>Finance government purely through income and/or sales taxes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BC8278A-562E-4719-AD4D-B190CCA34865}"/>
              </a:ext>
            </a:extLst>
          </p:cNvPr>
          <p:cNvSpPr>
            <a:spLocks noGrp="1"/>
          </p:cNvSpPr>
          <p:nvPr>
            <p:ph type="title"/>
          </p:nvPr>
        </p:nvSpPr>
        <p:spPr>
          <a:xfrm>
            <a:off x="0" y="0"/>
            <a:ext cx="9144000" cy="1484784"/>
          </a:xfrm>
        </p:spPr>
        <p:txBody>
          <a:bodyPr/>
          <a:lstStyle/>
          <a:p>
            <a:r>
              <a:rPr lang="en-AU" altLang="en-US" dirty="0">
                <a:ea typeface="ＭＳ Ｐゴシック" panose="020B0600070205080204" pitchFamily="34" charset="-128"/>
              </a:rPr>
              <a:t>Classic Theory Papers:</a:t>
            </a:r>
            <a:br>
              <a:rPr lang="en-AU" altLang="en-US" dirty="0">
                <a:ea typeface="ＭＳ Ｐゴシック" panose="020B0600070205080204" pitchFamily="34" charset="-128"/>
              </a:rPr>
            </a:br>
            <a:r>
              <a:rPr lang="en-AU" altLang="en-US" dirty="0">
                <a:ea typeface="ＭＳ Ｐゴシック" panose="020B0600070205080204" pitchFamily="34" charset="-128"/>
              </a:rPr>
              <a:t> Should Capital be Taxed?</a:t>
            </a:r>
          </a:p>
        </p:txBody>
      </p:sp>
      <p:sp>
        <p:nvSpPr>
          <p:cNvPr id="17411" name="Content Placeholder 2">
            <a:extLst>
              <a:ext uri="{FF2B5EF4-FFF2-40B4-BE49-F238E27FC236}">
                <a16:creationId xmlns:a16="http://schemas.microsoft.com/office/drawing/2014/main" id="{A19E7535-6F60-4DCE-AF9A-AE86AE89E981}"/>
              </a:ext>
            </a:extLst>
          </p:cNvPr>
          <p:cNvSpPr>
            <a:spLocks noGrp="1"/>
          </p:cNvSpPr>
          <p:nvPr>
            <p:ph idx="1"/>
          </p:nvPr>
        </p:nvSpPr>
        <p:spPr>
          <a:xfrm>
            <a:off x="179388" y="1700807"/>
            <a:ext cx="8713787" cy="4752381"/>
          </a:xfrm>
        </p:spPr>
        <p:txBody>
          <a:bodyPr/>
          <a:lstStyle/>
          <a:p>
            <a:r>
              <a:rPr lang="en-AU" altLang="en-US" dirty="0">
                <a:ea typeface="ＭＳ Ｐゴシック" panose="020B0600070205080204" pitchFamily="34" charset="-128"/>
              </a:rPr>
              <a:t>There are also well-known theoretical results saying </a:t>
            </a:r>
            <a:r>
              <a:rPr lang="en-AU" altLang="en-US" b="1" dirty="0">
                <a:solidFill>
                  <a:srgbClr val="7030A0"/>
                </a:solidFill>
                <a:ea typeface="ＭＳ Ｐゴシック" panose="020B0600070205080204" pitchFamily="34" charset="-128"/>
              </a:rPr>
              <a:t>capital should not be taxed at all</a:t>
            </a:r>
            <a:r>
              <a:rPr lang="en-AU" altLang="en-US" dirty="0">
                <a:ea typeface="ＭＳ Ｐゴシック" panose="020B0600070205080204" pitchFamily="34" charset="-128"/>
              </a:rPr>
              <a:t>:</a:t>
            </a:r>
          </a:p>
          <a:p>
            <a:pPr lvl="1"/>
            <a:r>
              <a:rPr lang="en-AU" altLang="en-US" dirty="0">
                <a:ea typeface="ＭＳ Ｐゴシック" panose="020B0600070205080204" pitchFamily="34" charset="-128"/>
              </a:rPr>
              <a:t>Atkinson-Stiglitz (1976), Judd (1985), </a:t>
            </a:r>
            <a:r>
              <a:rPr lang="en-AU" altLang="en-US" dirty="0" err="1">
                <a:ea typeface="ＭＳ Ｐゴシック" panose="020B0600070205080204" pitchFamily="34" charset="-128"/>
              </a:rPr>
              <a:t>Chamley</a:t>
            </a:r>
            <a:r>
              <a:rPr lang="en-AU" altLang="en-US" dirty="0">
                <a:ea typeface="ＭＳ Ｐゴシック" panose="020B0600070205080204" pitchFamily="34" charset="-128"/>
              </a:rPr>
              <a:t> (1986)</a:t>
            </a:r>
          </a:p>
          <a:p>
            <a:endParaRPr lang="en-AU" altLang="en-US" sz="800" dirty="0">
              <a:ea typeface="ＭＳ Ｐゴシック" panose="020B0600070205080204" pitchFamily="34" charset="-128"/>
            </a:endParaRPr>
          </a:p>
          <a:p>
            <a:r>
              <a:rPr lang="en-AU" altLang="en-US" dirty="0">
                <a:ea typeface="ＭＳ Ｐゴシック" panose="020B0600070205080204" pitchFamily="34" charset="-128"/>
              </a:rPr>
              <a:t>The negative impact of capital taxes on capital stock and wages in the long-run is so severe that </a:t>
            </a:r>
            <a:r>
              <a:rPr lang="en-AU" altLang="en-US" i="1" dirty="0">
                <a:ea typeface="ＭＳ Ｐゴシック" panose="020B0600070205080204" pitchFamily="34" charset="-128"/>
              </a:rPr>
              <a:t>workers</a:t>
            </a:r>
            <a:r>
              <a:rPr lang="en-AU" altLang="en-US" dirty="0">
                <a:ea typeface="ＭＳ Ｐゴシック" panose="020B0600070205080204" pitchFamily="34" charset="-128"/>
              </a:rPr>
              <a:t> are better off with an earnings tax.</a:t>
            </a:r>
          </a:p>
          <a:p>
            <a:endParaRPr lang="en-AU" altLang="en-US" sz="800" dirty="0">
              <a:ea typeface="ＭＳ Ｐゴシック" panose="020B0600070205080204" pitchFamily="34" charset="-128"/>
            </a:endParaRPr>
          </a:p>
          <a:p>
            <a:pPr lvl="1"/>
            <a:r>
              <a:rPr lang="en-AU" altLang="en-US" dirty="0">
                <a:ea typeface="ＭＳ Ｐゴシック" panose="020B0600070205080204" pitchFamily="34" charset="-128"/>
              </a:rPr>
              <a:t>Note: This is for models with infinitely lived agents (or dynastic linkages)</a:t>
            </a:r>
            <a:endParaRPr lang="en-AU" altLang="en-US" sz="400" dirty="0">
              <a:ea typeface="ＭＳ Ｐゴシック" panose="020B0600070205080204" pitchFamily="34" charset="-128"/>
            </a:endParaRPr>
          </a:p>
        </p:txBody>
      </p:sp>
    </p:spTree>
    <p:extLst>
      <p:ext uri="{BB962C8B-B14F-4D97-AF65-F5344CB8AC3E}">
        <p14:creationId xmlns:p14="http://schemas.microsoft.com/office/powerpoint/2010/main" val="117523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9293</TotalTime>
  <Words>4659</Words>
  <Application>Microsoft Office PowerPoint</Application>
  <PresentationFormat>On-screen Show (4:3)</PresentationFormat>
  <Paragraphs>552</Paragraphs>
  <Slides>69</Slides>
  <Notes>11</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ＭＳ Ｐゴシック</vt:lpstr>
      <vt:lpstr>Arial</vt:lpstr>
      <vt:lpstr>Calibri</vt:lpstr>
      <vt:lpstr>Cambria Math</vt:lpstr>
      <vt:lpstr>Times New Roman</vt:lpstr>
      <vt:lpstr>Office Theme</vt:lpstr>
      <vt:lpstr>Recent Research on Labor Supply: Implications for Tax and Transfer Policy</vt:lpstr>
      <vt:lpstr>Introduction</vt:lpstr>
      <vt:lpstr>Background</vt:lpstr>
      <vt:lpstr>Background</vt:lpstr>
      <vt:lpstr>Two Classic Papers</vt:lpstr>
      <vt:lpstr>Two Classic Papers</vt:lpstr>
      <vt:lpstr>Two Classic Papers</vt:lpstr>
      <vt:lpstr>Two Classic Papers</vt:lpstr>
      <vt:lpstr>Classic Theory Papers:  Should Capital be Taxed?</vt:lpstr>
      <vt:lpstr>These Results Are Influential</vt:lpstr>
      <vt:lpstr>A Puzzle</vt:lpstr>
      <vt:lpstr>Recent Work on Optimal Taxes</vt:lpstr>
      <vt:lpstr>Recent Work on Optimal Taxes</vt:lpstr>
      <vt:lpstr>Conesa, Kitao, Krueger (AER 2009)</vt:lpstr>
      <vt:lpstr>Why Such a high tax on Capital?</vt:lpstr>
      <vt:lpstr>Conesa, Kitao, Krueger (AER 2009)</vt:lpstr>
      <vt:lpstr>How elastic is labor supply?</vt:lpstr>
      <vt:lpstr>Different Definitions of Elasticity</vt:lpstr>
      <vt:lpstr>Classic Papers Find Inelastic Labor Supply:</vt:lpstr>
      <vt:lpstr>The Basic Life Cycle Model</vt:lpstr>
      <vt:lpstr>The Basic Life Cycle Model</vt:lpstr>
      <vt:lpstr>Why are Frisch Elasticity Estimates So Small?</vt:lpstr>
      <vt:lpstr>Why are Frisch Elasticity Estimates So Small?</vt:lpstr>
      <vt:lpstr>Extension: Work experience builds Human Capital </vt:lpstr>
      <vt:lpstr>Extension: Work experience builds Human Capital</vt:lpstr>
      <vt:lpstr>Extension: Work experience builds Human Capital</vt:lpstr>
      <vt:lpstr>Extension: Work experience builds Human Capital</vt:lpstr>
      <vt:lpstr>Extension: Work experience builds Human Capital</vt:lpstr>
      <vt:lpstr>Elasticity estimates are larger with Human Capital </vt:lpstr>
      <vt:lpstr>Hours, Wage and Effective Wage over Life-Cycle</vt:lpstr>
      <vt:lpstr>Another Argument for Elastic Labor Supply: The Participation Decision </vt:lpstr>
      <vt:lpstr>The Participation Decision</vt:lpstr>
      <vt:lpstr>Papers with both Human Capital and Participation:</vt:lpstr>
      <vt:lpstr>Conesa, Kitao, Krueger (AER 2009)</vt:lpstr>
      <vt:lpstr>Why is Age-variation in labor supply elasticities important?</vt:lpstr>
      <vt:lpstr>Age-varying Labor Tax  vs. Capital Tax</vt:lpstr>
      <vt:lpstr>Simple Two-Period Model with Saving and Taxes (exogenous wages)</vt:lpstr>
      <vt:lpstr>Problem: Evidence on Labor Supply Elasticities by Age is Limited</vt:lpstr>
      <vt:lpstr>Strong Theoretical Reasons to Believe Elasticities increase with Age</vt:lpstr>
      <vt:lpstr>Human Capital → Labor Supply Elasticity Grows with Age</vt:lpstr>
      <vt:lpstr>Participation Margin → Labor Supply Elasticity Grows with Age</vt:lpstr>
      <vt:lpstr>There is Some Evidence on Labor Supply Elasticities by Age:</vt:lpstr>
      <vt:lpstr>A Life-cycle model with Human Capital and Participation</vt:lpstr>
      <vt:lpstr>Frisch Elasticities by Age and Education – Keane-Wasi (EJ, 2016)</vt:lpstr>
      <vt:lpstr>Optimal Tax with Human Capital</vt:lpstr>
      <vt:lpstr>Optimal Tax with Human Capital</vt:lpstr>
      <vt:lpstr>Optimal Tax with Human Capital</vt:lpstr>
      <vt:lpstr>Optimal Tax with Human Capital</vt:lpstr>
      <vt:lpstr>Human capital and Optimal Tax Structure</vt:lpstr>
      <vt:lpstr>Joint vs. Individual Taxation</vt:lpstr>
      <vt:lpstr>Joint vs. Individual Taxation</vt:lpstr>
      <vt:lpstr>Progressive Taxes and Labor Supply of Married Women</vt:lpstr>
      <vt:lpstr>Joint vs. Individual Taxation</vt:lpstr>
      <vt:lpstr>Joint vs. Individual Taxation</vt:lpstr>
      <vt:lpstr>Joint vs. Individual Taxation</vt:lpstr>
      <vt:lpstr>Conclusion</vt:lpstr>
      <vt:lpstr>Conclusions</vt:lpstr>
      <vt:lpstr>Conclusions</vt:lpstr>
      <vt:lpstr>Conclusion</vt:lpstr>
      <vt:lpstr>Extra Material</vt:lpstr>
      <vt:lpstr>The on-the-job training (OJT) model</vt:lpstr>
      <vt:lpstr>HC model with OJT gives same result as LBD   </vt:lpstr>
      <vt:lpstr>OJT Model: Hours, Wage, True Wage over Life-Cycle</vt:lpstr>
      <vt:lpstr>The on-the-job training (OJT) model</vt:lpstr>
      <vt:lpstr>Optimal Tax Learning-by-Doing vs. On-the-job Training</vt:lpstr>
      <vt:lpstr>Participation and Optimal Tax Structure</vt:lpstr>
      <vt:lpstr>Participation and Optimal Tax Structure</vt:lpstr>
      <vt:lpstr>Marriage and the Capital Tax</vt:lpstr>
      <vt:lpstr>Hicks Elasticities by Age and Education – Keane-Wasi (EJ, 2016)</vt:lpstr>
    </vt:vector>
  </TitlesOfParts>
  <Company>University of Technology, Sydney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Taxation in a Life Cycle Model with Human Capital</dc:title>
  <dc:creator>michealk</dc:creator>
  <cp:lastModifiedBy>Retz, Mariëlle (ROA)</cp:lastModifiedBy>
  <cp:revision>943</cp:revision>
  <dcterms:created xsi:type="dcterms:W3CDTF">2010-08-16T03:13:19Z</dcterms:created>
  <dcterms:modified xsi:type="dcterms:W3CDTF">2020-08-05T08:26:17Z</dcterms:modified>
</cp:coreProperties>
</file>